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72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4" r:id="rId14"/>
    <p:sldId id="266" r:id="rId15"/>
    <p:sldId id="267" r:id="rId16"/>
    <p:sldId id="268" r:id="rId17"/>
    <p:sldId id="275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8"/>
    <p:restoredTop sz="94652"/>
  </p:normalViewPr>
  <p:slideViewPr>
    <p:cSldViewPr snapToGrid="0">
      <p:cViewPr>
        <p:scale>
          <a:sx n="105" d="100"/>
          <a:sy n="105" d="100"/>
        </p:scale>
        <p:origin x="1520" y="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758B3-7991-422B-96F9-B023830C9B10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4D7F20-BE51-47E5-8E19-676A82185112}">
      <dgm:prSet/>
      <dgm:spPr/>
      <dgm:t>
        <a:bodyPr/>
        <a:lstStyle/>
        <a:p>
          <a:r>
            <a:rPr lang="en-US"/>
            <a:t>Our one-size-fits-all approach is limiting growth.</a:t>
          </a:r>
        </a:p>
      </dgm:t>
    </dgm:pt>
    <dgm:pt modelId="{E1E5ABA4-9CC3-4C37-96D6-4541C9CB5760}" type="parTrans" cxnId="{0BAC5E59-225F-4E27-B81E-9AA0B044720E}">
      <dgm:prSet/>
      <dgm:spPr/>
      <dgm:t>
        <a:bodyPr/>
        <a:lstStyle/>
        <a:p>
          <a:endParaRPr lang="en-US"/>
        </a:p>
      </dgm:t>
    </dgm:pt>
    <dgm:pt modelId="{787C5CDF-807F-4BEB-AAC3-6D12709FE91D}" type="sibTrans" cxnId="{0BAC5E59-225F-4E27-B81E-9AA0B044720E}">
      <dgm:prSet/>
      <dgm:spPr/>
      <dgm:t>
        <a:bodyPr/>
        <a:lstStyle/>
        <a:p>
          <a:endParaRPr lang="en-US"/>
        </a:p>
      </dgm:t>
    </dgm:pt>
    <dgm:pt modelId="{2FC1CF00-3A1A-481A-917E-8F3FDDD63525}">
      <dgm:prSet/>
      <dgm:spPr/>
      <dgm:t>
        <a:bodyPr/>
        <a:lstStyle/>
        <a:p>
          <a:r>
            <a:rPr lang="en-US"/>
            <a:t>Flat Growth Hidden by Seasonality: Most sales come from a short fall peak; the rest of the year underperforms.</a:t>
          </a:r>
        </a:p>
      </dgm:t>
    </dgm:pt>
    <dgm:pt modelId="{69213314-7B67-421C-AD07-ACEE093F20B0}" type="parTrans" cxnId="{066E6FD6-5627-413D-8CCD-F831D750F259}">
      <dgm:prSet/>
      <dgm:spPr/>
      <dgm:t>
        <a:bodyPr/>
        <a:lstStyle/>
        <a:p>
          <a:endParaRPr lang="en-US"/>
        </a:p>
      </dgm:t>
    </dgm:pt>
    <dgm:pt modelId="{20998EE0-32F4-4F95-B276-B7461596D142}" type="sibTrans" cxnId="{066E6FD6-5627-413D-8CCD-F831D750F259}">
      <dgm:prSet/>
      <dgm:spPr/>
      <dgm:t>
        <a:bodyPr/>
        <a:lstStyle/>
        <a:p>
          <a:endParaRPr lang="en-US"/>
        </a:p>
      </dgm:t>
    </dgm:pt>
    <dgm:pt modelId="{92FC9A8B-DE13-4E4B-BAAF-C2A8BDB051AC}">
      <dgm:prSet/>
      <dgm:spPr/>
      <dgm:t>
        <a:bodyPr/>
        <a:lstStyle/>
        <a:p>
          <a:r>
            <a:rPr lang="en-US"/>
            <a:t>Customers Were Cross-Buying Themselves- But We Weren’t Helping:</a:t>
          </a:r>
          <a:br>
            <a:rPr lang="en-US"/>
          </a:br>
          <a:r>
            <a:rPr lang="en-US"/>
            <a:t>Strong cross buying patterns exist, but we weren’t using them to drive bundles or recommendations.</a:t>
          </a:r>
        </a:p>
      </dgm:t>
    </dgm:pt>
    <dgm:pt modelId="{73CFFAA6-875D-4ED2-9B4B-E38C7AC50EA8}" type="parTrans" cxnId="{56DE8B3B-0048-4C6D-ACA6-C9C201E987FB}">
      <dgm:prSet/>
      <dgm:spPr/>
      <dgm:t>
        <a:bodyPr/>
        <a:lstStyle/>
        <a:p>
          <a:endParaRPr lang="en-US"/>
        </a:p>
      </dgm:t>
    </dgm:pt>
    <dgm:pt modelId="{6413E2EE-B494-4DF8-AE0B-3DF509931B1A}" type="sibTrans" cxnId="{56DE8B3B-0048-4C6D-ACA6-C9C201E987FB}">
      <dgm:prSet/>
      <dgm:spPr/>
      <dgm:t>
        <a:bodyPr/>
        <a:lstStyle/>
        <a:p>
          <a:endParaRPr lang="en-US"/>
        </a:p>
      </dgm:t>
    </dgm:pt>
    <dgm:pt modelId="{18AA1A38-F1C2-453D-B407-7BB520E8820F}">
      <dgm:prSet/>
      <dgm:spPr/>
      <dgm:t>
        <a:bodyPr/>
        <a:lstStyle/>
        <a:p>
          <a:r>
            <a:rPr lang="en-US"/>
            <a:t>Over-Reliance on Few Products: 23% of products drive 80% of sales, yet resources were spread too thin.</a:t>
          </a:r>
        </a:p>
      </dgm:t>
    </dgm:pt>
    <dgm:pt modelId="{C33597D5-2157-4878-9E44-413467698342}" type="parTrans" cxnId="{6EC3759A-0023-4DC9-95DE-DE931D6A5F3B}">
      <dgm:prSet/>
      <dgm:spPr/>
      <dgm:t>
        <a:bodyPr/>
        <a:lstStyle/>
        <a:p>
          <a:endParaRPr lang="en-US"/>
        </a:p>
      </dgm:t>
    </dgm:pt>
    <dgm:pt modelId="{0E76BA8F-7AFE-46E0-AF70-9BB7E76464B0}" type="sibTrans" cxnId="{6EC3759A-0023-4DC9-95DE-DE931D6A5F3B}">
      <dgm:prSet/>
      <dgm:spPr/>
      <dgm:t>
        <a:bodyPr/>
        <a:lstStyle/>
        <a:p>
          <a:endParaRPr lang="en-US"/>
        </a:p>
      </dgm:t>
    </dgm:pt>
    <dgm:pt modelId="{9F2252C7-8F50-482E-8D14-0813102EB248}">
      <dgm:prSet/>
      <dgm:spPr/>
      <dgm:t>
        <a:bodyPr/>
        <a:lstStyle/>
        <a:p>
          <a:r>
            <a:rPr lang="en-US"/>
            <a:t>Nutshell: We lacked insight into customer behavior, product performance, and seasonal dynamics leaving revenue and retention opportunities untapped. </a:t>
          </a:r>
        </a:p>
      </dgm:t>
    </dgm:pt>
    <dgm:pt modelId="{E46B044D-E885-4507-935A-569122927B8C}" type="parTrans" cxnId="{51813D9F-AD15-4796-B9AA-3C8E936EA53D}">
      <dgm:prSet/>
      <dgm:spPr/>
      <dgm:t>
        <a:bodyPr/>
        <a:lstStyle/>
        <a:p>
          <a:endParaRPr lang="en-US"/>
        </a:p>
      </dgm:t>
    </dgm:pt>
    <dgm:pt modelId="{87233196-C764-4DC5-A1B4-1828515B22E5}" type="sibTrans" cxnId="{51813D9F-AD15-4796-B9AA-3C8E936EA53D}">
      <dgm:prSet/>
      <dgm:spPr/>
      <dgm:t>
        <a:bodyPr/>
        <a:lstStyle/>
        <a:p>
          <a:endParaRPr lang="en-US"/>
        </a:p>
      </dgm:t>
    </dgm:pt>
    <dgm:pt modelId="{2BE7B39E-7AD1-2B44-865B-198D46F93CF9}" type="pres">
      <dgm:prSet presAssocID="{F93758B3-7991-422B-96F9-B023830C9B10}" presName="Name0" presStyleCnt="0">
        <dgm:presLayoutVars>
          <dgm:dir/>
          <dgm:animLvl val="lvl"/>
          <dgm:resizeHandles val="exact"/>
        </dgm:presLayoutVars>
      </dgm:prSet>
      <dgm:spPr/>
    </dgm:pt>
    <dgm:pt modelId="{2E6D10F5-5870-084E-8FEF-7044CE5CE97E}" type="pres">
      <dgm:prSet presAssocID="{9F2252C7-8F50-482E-8D14-0813102EB248}" presName="boxAndChildren" presStyleCnt="0"/>
      <dgm:spPr/>
    </dgm:pt>
    <dgm:pt modelId="{EB67F16F-B916-D54F-B628-5CC580EE86A7}" type="pres">
      <dgm:prSet presAssocID="{9F2252C7-8F50-482E-8D14-0813102EB248}" presName="parentTextBox" presStyleLbl="node1" presStyleIdx="0" presStyleCnt="2"/>
      <dgm:spPr/>
    </dgm:pt>
    <dgm:pt modelId="{2B9A39F3-7B08-3E4B-89AC-99BF00416F6B}" type="pres">
      <dgm:prSet presAssocID="{787C5CDF-807F-4BEB-AAC3-6D12709FE91D}" presName="sp" presStyleCnt="0"/>
      <dgm:spPr/>
    </dgm:pt>
    <dgm:pt modelId="{8BAD0FE8-808B-184A-91BC-89412B92BACB}" type="pres">
      <dgm:prSet presAssocID="{E24D7F20-BE51-47E5-8E19-676A82185112}" presName="arrowAndChildren" presStyleCnt="0"/>
      <dgm:spPr/>
    </dgm:pt>
    <dgm:pt modelId="{3409BF1B-BF52-0F46-9705-60C1E8AD45ED}" type="pres">
      <dgm:prSet presAssocID="{E24D7F20-BE51-47E5-8E19-676A82185112}" presName="parentTextArrow" presStyleLbl="node1" presStyleIdx="0" presStyleCnt="2"/>
      <dgm:spPr/>
    </dgm:pt>
    <dgm:pt modelId="{4E266C19-6F37-9E4F-92A6-4A3E7E3D6307}" type="pres">
      <dgm:prSet presAssocID="{E24D7F20-BE51-47E5-8E19-676A82185112}" presName="arrow" presStyleLbl="node1" presStyleIdx="1" presStyleCnt="2"/>
      <dgm:spPr/>
    </dgm:pt>
    <dgm:pt modelId="{429B8F04-07BC-5B4F-9FDF-A170A7EC9AC6}" type="pres">
      <dgm:prSet presAssocID="{E24D7F20-BE51-47E5-8E19-676A82185112}" presName="descendantArrow" presStyleCnt="0"/>
      <dgm:spPr/>
    </dgm:pt>
    <dgm:pt modelId="{6F4C2A05-466E-9644-B18E-509D0D788B4F}" type="pres">
      <dgm:prSet presAssocID="{2FC1CF00-3A1A-481A-917E-8F3FDDD63525}" presName="childTextArrow" presStyleLbl="fgAccFollowNode1" presStyleIdx="0" presStyleCnt="3">
        <dgm:presLayoutVars>
          <dgm:bulletEnabled val="1"/>
        </dgm:presLayoutVars>
      </dgm:prSet>
      <dgm:spPr/>
    </dgm:pt>
    <dgm:pt modelId="{B181690D-383A-2940-AB2F-997190D4D772}" type="pres">
      <dgm:prSet presAssocID="{92FC9A8B-DE13-4E4B-BAAF-C2A8BDB051AC}" presName="childTextArrow" presStyleLbl="fgAccFollowNode1" presStyleIdx="1" presStyleCnt="3">
        <dgm:presLayoutVars>
          <dgm:bulletEnabled val="1"/>
        </dgm:presLayoutVars>
      </dgm:prSet>
      <dgm:spPr/>
    </dgm:pt>
    <dgm:pt modelId="{BDB48698-2681-B749-94E8-7E375F1CC539}" type="pres">
      <dgm:prSet presAssocID="{18AA1A38-F1C2-453D-B407-7BB520E8820F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208CEF28-9056-1041-936B-246DCFC1B0A3}" type="presOf" srcId="{E24D7F20-BE51-47E5-8E19-676A82185112}" destId="{4E266C19-6F37-9E4F-92A6-4A3E7E3D6307}" srcOrd="1" destOrd="0" presId="urn:microsoft.com/office/officeart/2005/8/layout/process4"/>
    <dgm:cxn modelId="{56DE8B3B-0048-4C6D-ACA6-C9C201E987FB}" srcId="{E24D7F20-BE51-47E5-8E19-676A82185112}" destId="{92FC9A8B-DE13-4E4B-BAAF-C2A8BDB051AC}" srcOrd="1" destOrd="0" parTransId="{73CFFAA6-875D-4ED2-9B4B-E38C7AC50EA8}" sibTransId="{6413E2EE-B494-4DF8-AE0B-3DF509931B1A}"/>
    <dgm:cxn modelId="{C4ACD641-968B-FE44-90B0-4BAAD3786614}" type="presOf" srcId="{18AA1A38-F1C2-453D-B407-7BB520E8820F}" destId="{BDB48698-2681-B749-94E8-7E375F1CC539}" srcOrd="0" destOrd="0" presId="urn:microsoft.com/office/officeart/2005/8/layout/process4"/>
    <dgm:cxn modelId="{B751EB44-5488-DF4D-9155-1A3781AC5F74}" type="presOf" srcId="{92FC9A8B-DE13-4E4B-BAAF-C2A8BDB051AC}" destId="{B181690D-383A-2940-AB2F-997190D4D772}" srcOrd="0" destOrd="0" presId="urn:microsoft.com/office/officeart/2005/8/layout/process4"/>
    <dgm:cxn modelId="{0BAC5E59-225F-4E27-B81E-9AA0B044720E}" srcId="{F93758B3-7991-422B-96F9-B023830C9B10}" destId="{E24D7F20-BE51-47E5-8E19-676A82185112}" srcOrd="0" destOrd="0" parTransId="{E1E5ABA4-9CC3-4C37-96D6-4541C9CB5760}" sibTransId="{787C5CDF-807F-4BEB-AAC3-6D12709FE91D}"/>
    <dgm:cxn modelId="{CF526368-B4C4-8A49-9323-650049D07C30}" type="presOf" srcId="{F93758B3-7991-422B-96F9-B023830C9B10}" destId="{2BE7B39E-7AD1-2B44-865B-198D46F93CF9}" srcOrd="0" destOrd="0" presId="urn:microsoft.com/office/officeart/2005/8/layout/process4"/>
    <dgm:cxn modelId="{CC1E4F8B-F6E4-8F45-BA43-B59CC8206924}" type="presOf" srcId="{E24D7F20-BE51-47E5-8E19-676A82185112}" destId="{3409BF1B-BF52-0F46-9705-60C1E8AD45ED}" srcOrd="0" destOrd="0" presId="urn:microsoft.com/office/officeart/2005/8/layout/process4"/>
    <dgm:cxn modelId="{6EC3759A-0023-4DC9-95DE-DE931D6A5F3B}" srcId="{E24D7F20-BE51-47E5-8E19-676A82185112}" destId="{18AA1A38-F1C2-453D-B407-7BB520E8820F}" srcOrd="2" destOrd="0" parTransId="{C33597D5-2157-4878-9E44-413467698342}" sibTransId="{0E76BA8F-7AFE-46E0-AF70-9BB7E76464B0}"/>
    <dgm:cxn modelId="{51813D9F-AD15-4796-B9AA-3C8E936EA53D}" srcId="{F93758B3-7991-422B-96F9-B023830C9B10}" destId="{9F2252C7-8F50-482E-8D14-0813102EB248}" srcOrd="1" destOrd="0" parTransId="{E46B044D-E885-4507-935A-569122927B8C}" sibTransId="{87233196-C764-4DC5-A1B4-1828515B22E5}"/>
    <dgm:cxn modelId="{D56638BD-6DB3-0A42-84F1-CE67B34434D3}" type="presOf" srcId="{2FC1CF00-3A1A-481A-917E-8F3FDDD63525}" destId="{6F4C2A05-466E-9644-B18E-509D0D788B4F}" srcOrd="0" destOrd="0" presId="urn:microsoft.com/office/officeart/2005/8/layout/process4"/>
    <dgm:cxn modelId="{066E6FD6-5627-413D-8CCD-F831D750F259}" srcId="{E24D7F20-BE51-47E5-8E19-676A82185112}" destId="{2FC1CF00-3A1A-481A-917E-8F3FDDD63525}" srcOrd="0" destOrd="0" parTransId="{69213314-7B67-421C-AD07-ACEE093F20B0}" sibTransId="{20998EE0-32F4-4F95-B276-B7461596D142}"/>
    <dgm:cxn modelId="{ACE165E1-6D1E-FD4E-B0BD-8FEF3C7ADD80}" type="presOf" srcId="{9F2252C7-8F50-482E-8D14-0813102EB248}" destId="{EB67F16F-B916-D54F-B628-5CC580EE86A7}" srcOrd="0" destOrd="0" presId="urn:microsoft.com/office/officeart/2005/8/layout/process4"/>
    <dgm:cxn modelId="{630EDE6C-DF25-EF44-B800-E889CF5DA501}" type="presParOf" srcId="{2BE7B39E-7AD1-2B44-865B-198D46F93CF9}" destId="{2E6D10F5-5870-084E-8FEF-7044CE5CE97E}" srcOrd="0" destOrd="0" presId="urn:microsoft.com/office/officeart/2005/8/layout/process4"/>
    <dgm:cxn modelId="{2AB3D822-969D-5142-9046-8C7E623CE4EC}" type="presParOf" srcId="{2E6D10F5-5870-084E-8FEF-7044CE5CE97E}" destId="{EB67F16F-B916-D54F-B628-5CC580EE86A7}" srcOrd="0" destOrd="0" presId="urn:microsoft.com/office/officeart/2005/8/layout/process4"/>
    <dgm:cxn modelId="{58DE40B0-674B-3E46-A64D-44CA92AB3976}" type="presParOf" srcId="{2BE7B39E-7AD1-2B44-865B-198D46F93CF9}" destId="{2B9A39F3-7B08-3E4B-89AC-99BF00416F6B}" srcOrd="1" destOrd="0" presId="urn:microsoft.com/office/officeart/2005/8/layout/process4"/>
    <dgm:cxn modelId="{A7188C01-B046-6A4E-B1BF-0DDA0F76D502}" type="presParOf" srcId="{2BE7B39E-7AD1-2B44-865B-198D46F93CF9}" destId="{8BAD0FE8-808B-184A-91BC-89412B92BACB}" srcOrd="2" destOrd="0" presId="urn:microsoft.com/office/officeart/2005/8/layout/process4"/>
    <dgm:cxn modelId="{0CAB030C-B255-5349-A20E-CA8B0D5F325E}" type="presParOf" srcId="{8BAD0FE8-808B-184A-91BC-89412B92BACB}" destId="{3409BF1B-BF52-0F46-9705-60C1E8AD45ED}" srcOrd="0" destOrd="0" presId="urn:microsoft.com/office/officeart/2005/8/layout/process4"/>
    <dgm:cxn modelId="{0A52E2F8-B103-6042-B8E7-C190107FFD40}" type="presParOf" srcId="{8BAD0FE8-808B-184A-91BC-89412B92BACB}" destId="{4E266C19-6F37-9E4F-92A6-4A3E7E3D6307}" srcOrd="1" destOrd="0" presId="urn:microsoft.com/office/officeart/2005/8/layout/process4"/>
    <dgm:cxn modelId="{88D7AE0D-5FD1-0447-B29A-853B2C880841}" type="presParOf" srcId="{8BAD0FE8-808B-184A-91BC-89412B92BACB}" destId="{429B8F04-07BC-5B4F-9FDF-A170A7EC9AC6}" srcOrd="2" destOrd="0" presId="urn:microsoft.com/office/officeart/2005/8/layout/process4"/>
    <dgm:cxn modelId="{49F9EABB-711D-EA40-AC8E-3C5CD7FDF5FA}" type="presParOf" srcId="{429B8F04-07BC-5B4F-9FDF-A170A7EC9AC6}" destId="{6F4C2A05-466E-9644-B18E-509D0D788B4F}" srcOrd="0" destOrd="0" presId="urn:microsoft.com/office/officeart/2005/8/layout/process4"/>
    <dgm:cxn modelId="{4A4D6BB3-5D13-4B46-BC8F-FF58F27FC972}" type="presParOf" srcId="{429B8F04-07BC-5B4F-9FDF-A170A7EC9AC6}" destId="{B181690D-383A-2940-AB2F-997190D4D772}" srcOrd="1" destOrd="0" presId="urn:microsoft.com/office/officeart/2005/8/layout/process4"/>
    <dgm:cxn modelId="{F9E441C2-B49F-A54A-98BF-3EC1121D06D7}" type="presParOf" srcId="{429B8F04-07BC-5B4F-9FDF-A170A7EC9AC6}" destId="{BDB48698-2681-B749-94E8-7E375F1CC539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D48CA-CFCC-48A7-89DD-557EE210529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F207C39-57DB-4967-A606-B88B0188A880}">
      <dgm:prSet/>
      <dgm:spPr/>
      <dgm:t>
        <a:bodyPr/>
        <a:lstStyle/>
        <a:p>
          <a:pPr>
            <a:defRPr cap="all"/>
          </a:pPr>
          <a:r>
            <a:rPr lang="en-US" dirty="0"/>
            <a:t>Retain Champions with a VIP program powered by real-time churn alerts.</a:t>
          </a:r>
        </a:p>
      </dgm:t>
    </dgm:pt>
    <dgm:pt modelId="{7FBBAC8F-4E8D-4566-A7D5-FB6E7270EA39}" type="parTrans" cxnId="{2FFD7BA2-7A90-48DB-8ECE-FFE83B6C3B14}">
      <dgm:prSet/>
      <dgm:spPr/>
      <dgm:t>
        <a:bodyPr/>
        <a:lstStyle/>
        <a:p>
          <a:endParaRPr lang="en-US"/>
        </a:p>
      </dgm:t>
    </dgm:pt>
    <dgm:pt modelId="{048F4857-A119-4BE9-AEF2-FF0F486634D9}" type="sibTrans" cxnId="{2FFD7BA2-7A90-48DB-8ECE-FFE83B6C3B14}">
      <dgm:prSet/>
      <dgm:spPr/>
      <dgm:t>
        <a:bodyPr/>
        <a:lstStyle/>
        <a:p>
          <a:endParaRPr lang="en-US"/>
        </a:p>
      </dgm:t>
    </dgm:pt>
    <dgm:pt modelId="{EAAFA1FD-1842-4000-8DE7-0A541AB6CE94}">
      <dgm:prSet/>
      <dgm:spPr/>
      <dgm:t>
        <a:bodyPr/>
        <a:lstStyle/>
        <a:p>
          <a:pPr>
            <a:defRPr cap="all"/>
          </a:pPr>
          <a:r>
            <a:rPr lang="en-US" dirty="0"/>
            <a:t>Win Back At-Risk Revenue using automated re-engagement trigged by behavior changes.</a:t>
          </a:r>
        </a:p>
      </dgm:t>
    </dgm:pt>
    <dgm:pt modelId="{33498157-F704-43D0-A8D2-E57B24B07F53}" type="parTrans" cxnId="{7269B38B-7254-473B-9B19-39C214C731F4}">
      <dgm:prSet/>
      <dgm:spPr/>
      <dgm:t>
        <a:bodyPr/>
        <a:lstStyle/>
        <a:p>
          <a:endParaRPr lang="en-US"/>
        </a:p>
      </dgm:t>
    </dgm:pt>
    <dgm:pt modelId="{219EEAFD-96DA-4E5A-9E92-1AE152F2C06B}" type="sibTrans" cxnId="{7269B38B-7254-473B-9B19-39C214C731F4}">
      <dgm:prSet/>
      <dgm:spPr/>
      <dgm:t>
        <a:bodyPr/>
        <a:lstStyle/>
        <a:p>
          <a:endParaRPr lang="en-US"/>
        </a:p>
      </dgm:t>
    </dgm:pt>
    <dgm:pt modelId="{AABDA400-60F7-449E-BB83-673C4A7B8EAF}">
      <dgm:prSet/>
      <dgm:spPr/>
      <dgm:t>
        <a:bodyPr/>
        <a:lstStyle/>
        <a:p>
          <a:pPr>
            <a:defRPr cap="all"/>
          </a:pPr>
          <a:r>
            <a:rPr lang="en-US" dirty="0"/>
            <a:t>Accelerate Second Purchases with targeted onboarding journeys for new customers.</a:t>
          </a:r>
        </a:p>
      </dgm:t>
    </dgm:pt>
    <dgm:pt modelId="{F9724F42-5CA8-44EE-89A0-FE97155A66F7}" type="parTrans" cxnId="{14FD1523-A27D-4C4C-BB0A-6E7083707DC4}">
      <dgm:prSet/>
      <dgm:spPr/>
      <dgm:t>
        <a:bodyPr/>
        <a:lstStyle/>
        <a:p>
          <a:endParaRPr lang="en-US"/>
        </a:p>
      </dgm:t>
    </dgm:pt>
    <dgm:pt modelId="{F3EDD857-BBCE-4CE2-983B-AA22713479D2}" type="sibTrans" cxnId="{14FD1523-A27D-4C4C-BB0A-6E7083707DC4}">
      <dgm:prSet/>
      <dgm:spPr/>
      <dgm:t>
        <a:bodyPr/>
        <a:lstStyle/>
        <a:p>
          <a:endParaRPr lang="en-US"/>
        </a:p>
      </dgm:t>
    </dgm:pt>
    <dgm:pt modelId="{CD71FFDD-C699-4EF0-8003-BAFDA4D36046}" type="pres">
      <dgm:prSet presAssocID="{14CD48CA-CFCC-48A7-89DD-557EE210529C}" presName="root" presStyleCnt="0">
        <dgm:presLayoutVars>
          <dgm:dir/>
          <dgm:resizeHandles val="exact"/>
        </dgm:presLayoutVars>
      </dgm:prSet>
      <dgm:spPr/>
    </dgm:pt>
    <dgm:pt modelId="{F444BFC5-6240-4C4E-B9E1-26117CE9DBD7}" type="pres">
      <dgm:prSet presAssocID="{9F207C39-57DB-4967-A606-B88B0188A880}" presName="compNode" presStyleCnt="0"/>
      <dgm:spPr/>
    </dgm:pt>
    <dgm:pt modelId="{32FB6FFA-F411-4188-8759-2461B29CA637}" type="pres">
      <dgm:prSet presAssocID="{9F207C39-57DB-4967-A606-B88B0188A88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909E01F-1488-4BE8-BA4A-B87C51EC2864}" type="pres">
      <dgm:prSet presAssocID="{9F207C39-57DB-4967-A606-B88B0188A8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99CB46DA-AD48-4594-B7B3-77FCF07146A0}" type="pres">
      <dgm:prSet presAssocID="{9F207C39-57DB-4967-A606-B88B0188A880}" presName="spaceRect" presStyleCnt="0"/>
      <dgm:spPr/>
    </dgm:pt>
    <dgm:pt modelId="{5E3EC89A-A873-4238-9AC2-E854C8B64607}" type="pres">
      <dgm:prSet presAssocID="{9F207C39-57DB-4967-A606-B88B0188A880}" presName="textRect" presStyleLbl="revTx" presStyleIdx="0" presStyleCnt="3">
        <dgm:presLayoutVars>
          <dgm:chMax val="1"/>
          <dgm:chPref val="1"/>
        </dgm:presLayoutVars>
      </dgm:prSet>
      <dgm:spPr/>
    </dgm:pt>
    <dgm:pt modelId="{100646E5-5FE2-473B-87F9-0D4621A23B7C}" type="pres">
      <dgm:prSet presAssocID="{048F4857-A119-4BE9-AEF2-FF0F486634D9}" presName="sibTrans" presStyleCnt="0"/>
      <dgm:spPr/>
    </dgm:pt>
    <dgm:pt modelId="{C8358940-D64C-4CD6-9E41-D8EBE0EFC81F}" type="pres">
      <dgm:prSet presAssocID="{EAAFA1FD-1842-4000-8DE7-0A541AB6CE94}" presName="compNode" presStyleCnt="0"/>
      <dgm:spPr/>
    </dgm:pt>
    <dgm:pt modelId="{F05121A5-764A-4E33-9B19-B5F7461AF48A}" type="pres">
      <dgm:prSet presAssocID="{EAAFA1FD-1842-4000-8DE7-0A541AB6CE9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C5ADA28-C32B-428A-AAA7-04535E8AD145}" type="pres">
      <dgm:prSet presAssocID="{EAAFA1FD-1842-4000-8DE7-0A541AB6CE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mond"/>
        </a:ext>
      </dgm:extLst>
    </dgm:pt>
    <dgm:pt modelId="{06F174D4-9AB1-4651-9722-F645A30CDE68}" type="pres">
      <dgm:prSet presAssocID="{EAAFA1FD-1842-4000-8DE7-0A541AB6CE94}" presName="spaceRect" presStyleCnt="0"/>
      <dgm:spPr/>
    </dgm:pt>
    <dgm:pt modelId="{DDFAF4D4-4B58-435D-A444-49A36217246E}" type="pres">
      <dgm:prSet presAssocID="{EAAFA1FD-1842-4000-8DE7-0A541AB6CE94}" presName="textRect" presStyleLbl="revTx" presStyleIdx="1" presStyleCnt="3">
        <dgm:presLayoutVars>
          <dgm:chMax val="1"/>
          <dgm:chPref val="1"/>
        </dgm:presLayoutVars>
      </dgm:prSet>
      <dgm:spPr/>
    </dgm:pt>
    <dgm:pt modelId="{0A7751E6-4164-41D8-927C-D964C7484887}" type="pres">
      <dgm:prSet presAssocID="{219EEAFD-96DA-4E5A-9E92-1AE152F2C06B}" presName="sibTrans" presStyleCnt="0"/>
      <dgm:spPr/>
    </dgm:pt>
    <dgm:pt modelId="{EB9C74DE-F95D-47A5-BD0B-014DB7DE7CCF}" type="pres">
      <dgm:prSet presAssocID="{AABDA400-60F7-449E-BB83-673C4A7B8EAF}" presName="compNode" presStyleCnt="0"/>
      <dgm:spPr/>
    </dgm:pt>
    <dgm:pt modelId="{300CA683-D691-494A-84DA-09ECC3F47E6B}" type="pres">
      <dgm:prSet presAssocID="{AABDA400-60F7-449E-BB83-673C4A7B8EA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B2F0D4C-D4AD-47D1-BB23-8C91190E1D24}" type="pres">
      <dgm:prSet presAssocID="{AABDA400-60F7-449E-BB83-673C4A7B8E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9412828-F11E-4D5B-9FB0-7E3B22523C17}" type="pres">
      <dgm:prSet presAssocID="{AABDA400-60F7-449E-BB83-673C4A7B8EAF}" presName="spaceRect" presStyleCnt="0"/>
      <dgm:spPr/>
    </dgm:pt>
    <dgm:pt modelId="{4FFB8AC3-3F72-45C0-8661-C4AC25C9A9EB}" type="pres">
      <dgm:prSet presAssocID="{AABDA400-60F7-449E-BB83-673C4A7B8EA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A61F12-2D50-4A95-B564-97B73D6396CE}" type="presOf" srcId="{9F207C39-57DB-4967-A606-B88B0188A880}" destId="{5E3EC89A-A873-4238-9AC2-E854C8B64607}" srcOrd="0" destOrd="0" presId="urn:microsoft.com/office/officeart/2018/5/layout/IconLeafLabelList"/>
    <dgm:cxn modelId="{FFF83F1B-1A8A-4E99-B41D-CCED8EB151A5}" type="presOf" srcId="{AABDA400-60F7-449E-BB83-673C4A7B8EAF}" destId="{4FFB8AC3-3F72-45C0-8661-C4AC25C9A9EB}" srcOrd="0" destOrd="0" presId="urn:microsoft.com/office/officeart/2018/5/layout/IconLeafLabelList"/>
    <dgm:cxn modelId="{14FD1523-A27D-4C4C-BB0A-6E7083707DC4}" srcId="{14CD48CA-CFCC-48A7-89DD-557EE210529C}" destId="{AABDA400-60F7-449E-BB83-673C4A7B8EAF}" srcOrd="2" destOrd="0" parTransId="{F9724F42-5CA8-44EE-89A0-FE97155A66F7}" sibTransId="{F3EDD857-BBCE-4CE2-983B-AA22713479D2}"/>
    <dgm:cxn modelId="{7269B38B-7254-473B-9B19-39C214C731F4}" srcId="{14CD48CA-CFCC-48A7-89DD-557EE210529C}" destId="{EAAFA1FD-1842-4000-8DE7-0A541AB6CE94}" srcOrd="1" destOrd="0" parTransId="{33498157-F704-43D0-A8D2-E57B24B07F53}" sibTransId="{219EEAFD-96DA-4E5A-9E92-1AE152F2C06B}"/>
    <dgm:cxn modelId="{C23FA4A0-65D6-45E2-8832-5BF01AA2AC1D}" type="presOf" srcId="{EAAFA1FD-1842-4000-8DE7-0A541AB6CE94}" destId="{DDFAF4D4-4B58-435D-A444-49A36217246E}" srcOrd="0" destOrd="0" presId="urn:microsoft.com/office/officeart/2018/5/layout/IconLeafLabelList"/>
    <dgm:cxn modelId="{2FFD7BA2-7A90-48DB-8ECE-FFE83B6C3B14}" srcId="{14CD48CA-CFCC-48A7-89DD-557EE210529C}" destId="{9F207C39-57DB-4967-A606-B88B0188A880}" srcOrd="0" destOrd="0" parTransId="{7FBBAC8F-4E8D-4566-A7D5-FB6E7270EA39}" sibTransId="{048F4857-A119-4BE9-AEF2-FF0F486634D9}"/>
    <dgm:cxn modelId="{1FC82DD0-1F81-4C69-9BE1-9B65C767AD9C}" type="presOf" srcId="{14CD48CA-CFCC-48A7-89DD-557EE210529C}" destId="{CD71FFDD-C699-4EF0-8003-BAFDA4D36046}" srcOrd="0" destOrd="0" presId="urn:microsoft.com/office/officeart/2018/5/layout/IconLeafLabelList"/>
    <dgm:cxn modelId="{5ED55DFC-4F75-4CA7-BF00-1F1F0DE73453}" type="presParOf" srcId="{CD71FFDD-C699-4EF0-8003-BAFDA4D36046}" destId="{F444BFC5-6240-4C4E-B9E1-26117CE9DBD7}" srcOrd="0" destOrd="0" presId="urn:microsoft.com/office/officeart/2018/5/layout/IconLeafLabelList"/>
    <dgm:cxn modelId="{C74B7F3A-632B-494A-910E-DEE1DBD779BB}" type="presParOf" srcId="{F444BFC5-6240-4C4E-B9E1-26117CE9DBD7}" destId="{32FB6FFA-F411-4188-8759-2461B29CA637}" srcOrd="0" destOrd="0" presId="urn:microsoft.com/office/officeart/2018/5/layout/IconLeafLabelList"/>
    <dgm:cxn modelId="{8B5795F7-9908-4B35-B980-30E5FE437854}" type="presParOf" srcId="{F444BFC5-6240-4C4E-B9E1-26117CE9DBD7}" destId="{A909E01F-1488-4BE8-BA4A-B87C51EC2864}" srcOrd="1" destOrd="0" presId="urn:microsoft.com/office/officeart/2018/5/layout/IconLeafLabelList"/>
    <dgm:cxn modelId="{39D84D08-BD1E-4D3B-BE4A-8AC18D36C391}" type="presParOf" srcId="{F444BFC5-6240-4C4E-B9E1-26117CE9DBD7}" destId="{99CB46DA-AD48-4594-B7B3-77FCF07146A0}" srcOrd="2" destOrd="0" presId="urn:microsoft.com/office/officeart/2018/5/layout/IconLeafLabelList"/>
    <dgm:cxn modelId="{28F10300-88E5-4053-B886-DE6A0C3D1F43}" type="presParOf" srcId="{F444BFC5-6240-4C4E-B9E1-26117CE9DBD7}" destId="{5E3EC89A-A873-4238-9AC2-E854C8B64607}" srcOrd="3" destOrd="0" presId="urn:microsoft.com/office/officeart/2018/5/layout/IconLeafLabelList"/>
    <dgm:cxn modelId="{938F9EA6-2A33-4177-B4AE-84017A494306}" type="presParOf" srcId="{CD71FFDD-C699-4EF0-8003-BAFDA4D36046}" destId="{100646E5-5FE2-473B-87F9-0D4621A23B7C}" srcOrd="1" destOrd="0" presId="urn:microsoft.com/office/officeart/2018/5/layout/IconLeafLabelList"/>
    <dgm:cxn modelId="{18F61C70-E8A1-4F11-A792-F11E6A2CB4BD}" type="presParOf" srcId="{CD71FFDD-C699-4EF0-8003-BAFDA4D36046}" destId="{C8358940-D64C-4CD6-9E41-D8EBE0EFC81F}" srcOrd="2" destOrd="0" presId="urn:microsoft.com/office/officeart/2018/5/layout/IconLeafLabelList"/>
    <dgm:cxn modelId="{B9A63BC1-5235-401B-811D-F56610A9592E}" type="presParOf" srcId="{C8358940-D64C-4CD6-9E41-D8EBE0EFC81F}" destId="{F05121A5-764A-4E33-9B19-B5F7461AF48A}" srcOrd="0" destOrd="0" presId="urn:microsoft.com/office/officeart/2018/5/layout/IconLeafLabelList"/>
    <dgm:cxn modelId="{F0FD0621-411B-4F31-A9FB-2140D8DC8F65}" type="presParOf" srcId="{C8358940-D64C-4CD6-9E41-D8EBE0EFC81F}" destId="{BC5ADA28-C32B-428A-AAA7-04535E8AD145}" srcOrd="1" destOrd="0" presId="urn:microsoft.com/office/officeart/2018/5/layout/IconLeafLabelList"/>
    <dgm:cxn modelId="{8E75B7F6-AA5F-4265-8DF1-9235B71025D1}" type="presParOf" srcId="{C8358940-D64C-4CD6-9E41-D8EBE0EFC81F}" destId="{06F174D4-9AB1-4651-9722-F645A30CDE68}" srcOrd="2" destOrd="0" presId="urn:microsoft.com/office/officeart/2018/5/layout/IconLeafLabelList"/>
    <dgm:cxn modelId="{13DF8001-3DB9-4651-9EE7-F67FC9AF9383}" type="presParOf" srcId="{C8358940-D64C-4CD6-9E41-D8EBE0EFC81F}" destId="{DDFAF4D4-4B58-435D-A444-49A36217246E}" srcOrd="3" destOrd="0" presId="urn:microsoft.com/office/officeart/2018/5/layout/IconLeafLabelList"/>
    <dgm:cxn modelId="{41030183-1B84-4638-BDF2-8CDDF2E03D50}" type="presParOf" srcId="{CD71FFDD-C699-4EF0-8003-BAFDA4D36046}" destId="{0A7751E6-4164-41D8-927C-D964C7484887}" srcOrd="3" destOrd="0" presId="urn:microsoft.com/office/officeart/2018/5/layout/IconLeafLabelList"/>
    <dgm:cxn modelId="{3824AF90-B258-4F91-AE99-A8396681BEB1}" type="presParOf" srcId="{CD71FFDD-C699-4EF0-8003-BAFDA4D36046}" destId="{EB9C74DE-F95D-47A5-BD0B-014DB7DE7CCF}" srcOrd="4" destOrd="0" presId="urn:microsoft.com/office/officeart/2018/5/layout/IconLeafLabelList"/>
    <dgm:cxn modelId="{DC9059B3-35E9-4651-83B1-16E5C5CFF387}" type="presParOf" srcId="{EB9C74DE-F95D-47A5-BD0B-014DB7DE7CCF}" destId="{300CA683-D691-494A-84DA-09ECC3F47E6B}" srcOrd="0" destOrd="0" presId="urn:microsoft.com/office/officeart/2018/5/layout/IconLeafLabelList"/>
    <dgm:cxn modelId="{0805E2EE-0A98-435E-966B-DF57E2BBC0BB}" type="presParOf" srcId="{EB9C74DE-F95D-47A5-BD0B-014DB7DE7CCF}" destId="{5B2F0D4C-D4AD-47D1-BB23-8C91190E1D24}" srcOrd="1" destOrd="0" presId="urn:microsoft.com/office/officeart/2018/5/layout/IconLeafLabelList"/>
    <dgm:cxn modelId="{B782667E-33FD-45E3-83DF-BC7653B48763}" type="presParOf" srcId="{EB9C74DE-F95D-47A5-BD0B-014DB7DE7CCF}" destId="{79412828-F11E-4D5B-9FB0-7E3B22523C17}" srcOrd="2" destOrd="0" presId="urn:microsoft.com/office/officeart/2018/5/layout/IconLeafLabelList"/>
    <dgm:cxn modelId="{556EF7C6-7874-487A-B036-7FA85D2B53EA}" type="presParOf" srcId="{EB9C74DE-F95D-47A5-BD0B-014DB7DE7CCF}" destId="{4FFB8AC3-3F72-45C0-8661-C4AC25C9A9E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B26062-AAE9-447B-BC85-1F466FAB7FEB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9CF2C61-D455-4C2E-B67D-2AA8FD0E7C67}">
      <dgm:prSet/>
      <dgm:spPr/>
      <dgm:t>
        <a:bodyPr/>
        <a:lstStyle/>
        <a:p>
          <a:r>
            <a:rPr lang="en-US"/>
            <a:t>1.  Preprocessing</a:t>
          </a:r>
        </a:p>
      </dgm:t>
    </dgm:pt>
    <dgm:pt modelId="{2AD6F23D-C849-4F7A-A33E-4E4D275965B1}" type="parTrans" cxnId="{FF009609-DB1E-497C-99C7-54DD65C70CDC}">
      <dgm:prSet/>
      <dgm:spPr/>
      <dgm:t>
        <a:bodyPr/>
        <a:lstStyle/>
        <a:p>
          <a:endParaRPr lang="en-US"/>
        </a:p>
      </dgm:t>
    </dgm:pt>
    <dgm:pt modelId="{0D42DD40-AFF1-4A2E-BD6B-5BBEEC79D1B4}" type="sibTrans" cxnId="{FF009609-DB1E-497C-99C7-54DD65C70CDC}">
      <dgm:prSet/>
      <dgm:spPr/>
      <dgm:t>
        <a:bodyPr/>
        <a:lstStyle/>
        <a:p>
          <a:endParaRPr lang="en-US"/>
        </a:p>
      </dgm:t>
    </dgm:pt>
    <dgm:pt modelId="{12CCE5B3-19DA-4157-AE33-96BFE40955F2}">
      <dgm:prSet/>
      <dgm:spPr/>
      <dgm:t>
        <a:bodyPr/>
        <a:lstStyle/>
        <a:p>
          <a:r>
            <a:rPr lang="en-US"/>
            <a:t>2. EDA</a:t>
          </a:r>
        </a:p>
      </dgm:t>
    </dgm:pt>
    <dgm:pt modelId="{F5B44894-7904-4DFC-9F77-C6BA6B2E2D1C}" type="parTrans" cxnId="{FF30D659-B570-403F-939D-17092E1D6514}">
      <dgm:prSet/>
      <dgm:spPr/>
      <dgm:t>
        <a:bodyPr/>
        <a:lstStyle/>
        <a:p>
          <a:endParaRPr lang="en-US"/>
        </a:p>
      </dgm:t>
    </dgm:pt>
    <dgm:pt modelId="{5238FBA9-32A8-4FCC-8D7E-04B435A3BE1A}" type="sibTrans" cxnId="{FF30D659-B570-403F-939D-17092E1D6514}">
      <dgm:prSet/>
      <dgm:spPr/>
      <dgm:t>
        <a:bodyPr/>
        <a:lstStyle/>
        <a:p>
          <a:endParaRPr lang="en-US"/>
        </a:p>
      </dgm:t>
    </dgm:pt>
    <dgm:pt modelId="{D8E94B8A-E04C-45BB-8271-01A96BE14D24}">
      <dgm:prSet/>
      <dgm:spPr/>
      <dgm:t>
        <a:bodyPr/>
        <a:lstStyle/>
        <a:p>
          <a:r>
            <a:rPr lang="en-US"/>
            <a:t>3. RFM Segmentation</a:t>
          </a:r>
        </a:p>
      </dgm:t>
    </dgm:pt>
    <dgm:pt modelId="{CBDCFA2E-D4E9-4074-AD13-0A005F826744}" type="parTrans" cxnId="{7AD4EBB9-5E66-4228-8A77-B08BE7CC1B6E}">
      <dgm:prSet/>
      <dgm:spPr/>
      <dgm:t>
        <a:bodyPr/>
        <a:lstStyle/>
        <a:p>
          <a:endParaRPr lang="en-US"/>
        </a:p>
      </dgm:t>
    </dgm:pt>
    <dgm:pt modelId="{3C540EFF-CEDD-4BC5-BC05-1AAD191EDC25}" type="sibTrans" cxnId="{7AD4EBB9-5E66-4228-8A77-B08BE7CC1B6E}">
      <dgm:prSet/>
      <dgm:spPr/>
      <dgm:t>
        <a:bodyPr/>
        <a:lstStyle/>
        <a:p>
          <a:endParaRPr lang="en-US"/>
        </a:p>
      </dgm:t>
    </dgm:pt>
    <dgm:pt modelId="{0CD1E13B-2BF1-470A-97B7-6E94C95AC93F}">
      <dgm:prSet/>
      <dgm:spPr/>
      <dgm:t>
        <a:bodyPr/>
        <a:lstStyle/>
        <a:p>
          <a:r>
            <a:rPr lang="en-US"/>
            <a:t>4. Hypothesis Testing</a:t>
          </a:r>
        </a:p>
      </dgm:t>
    </dgm:pt>
    <dgm:pt modelId="{0ABFFACA-38A2-410C-BA3C-05AF57863A08}" type="parTrans" cxnId="{6C0B3CE3-9397-474F-8E9C-D568388FD5D4}">
      <dgm:prSet/>
      <dgm:spPr/>
      <dgm:t>
        <a:bodyPr/>
        <a:lstStyle/>
        <a:p>
          <a:endParaRPr lang="en-US"/>
        </a:p>
      </dgm:t>
    </dgm:pt>
    <dgm:pt modelId="{42E5A189-D43D-4FEA-B7B8-E07F8A8E32F6}" type="sibTrans" cxnId="{6C0B3CE3-9397-474F-8E9C-D568388FD5D4}">
      <dgm:prSet/>
      <dgm:spPr/>
      <dgm:t>
        <a:bodyPr/>
        <a:lstStyle/>
        <a:p>
          <a:endParaRPr lang="en-US"/>
        </a:p>
      </dgm:t>
    </dgm:pt>
    <dgm:pt modelId="{E1F85763-417D-40DC-89E9-70D2752F567E}">
      <dgm:prSet/>
      <dgm:spPr/>
      <dgm:t>
        <a:bodyPr/>
        <a:lstStyle/>
        <a:p>
          <a:r>
            <a:rPr lang="en-US"/>
            <a:t>5. Predictive Analytics (CLV &amp; Churn)</a:t>
          </a:r>
        </a:p>
      </dgm:t>
    </dgm:pt>
    <dgm:pt modelId="{26F2C312-A170-4E79-9CDB-EC0688980167}" type="parTrans" cxnId="{82CFA114-878B-4F91-A467-3BB2E375DAF8}">
      <dgm:prSet/>
      <dgm:spPr/>
      <dgm:t>
        <a:bodyPr/>
        <a:lstStyle/>
        <a:p>
          <a:endParaRPr lang="en-US"/>
        </a:p>
      </dgm:t>
    </dgm:pt>
    <dgm:pt modelId="{9F7A1260-F9EE-4C87-98B7-9BBAB90BF003}" type="sibTrans" cxnId="{82CFA114-878B-4F91-A467-3BB2E375DAF8}">
      <dgm:prSet/>
      <dgm:spPr/>
      <dgm:t>
        <a:bodyPr/>
        <a:lstStyle/>
        <a:p>
          <a:endParaRPr lang="en-US"/>
        </a:p>
      </dgm:t>
    </dgm:pt>
    <dgm:pt modelId="{BF9F7839-003F-4509-BEBF-EE581DE8D05E}">
      <dgm:prSet/>
      <dgm:spPr/>
      <dgm:t>
        <a:bodyPr/>
        <a:lstStyle/>
        <a:p>
          <a:r>
            <a:rPr lang="en-US"/>
            <a:t>6. Affinity Analysis</a:t>
          </a:r>
        </a:p>
      </dgm:t>
    </dgm:pt>
    <dgm:pt modelId="{3741FEA5-EAAE-442D-84BC-A98DC1806393}" type="parTrans" cxnId="{392D802A-D697-445D-B200-69BFF7085DB7}">
      <dgm:prSet/>
      <dgm:spPr/>
      <dgm:t>
        <a:bodyPr/>
        <a:lstStyle/>
        <a:p>
          <a:endParaRPr lang="en-US"/>
        </a:p>
      </dgm:t>
    </dgm:pt>
    <dgm:pt modelId="{F496C4F0-9AA6-4C37-B6EF-879AE2A51533}" type="sibTrans" cxnId="{392D802A-D697-445D-B200-69BFF7085DB7}">
      <dgm:prSet/>
      <dgm:spPr/>
      <dgm:t>
        <a:bodyPr/>
        <a:lstStyle/>
        <a:p>
          <a:endParaRPr lang="en-US"/>
        </a:p>
      </dgm:t>
    </dgm:pt>
    <dgm:pt modelId="{017739B4-DAF6-C34B-9DBD-7526BFC72753}" type="pres">
      <dgm:prSet presAssocID="{E3B26062-AAE9-447B-BC85-1F466FAB7FEB}" presName="vert0" presStyleCnt="0">
        <dgm:presLayoutVars>
          <dgm:dir/>
          <dgm:animOne val="branch"/>
          <dgm:animLvl val="lvl"/>
        </dgm:presLayoutVars>
      </dgm:prSet>
      <dgm:spPr/>
    </dgm:pt>
    <dgm:pt modelId="{1FBB84A8-2CAF-6B4E-8BD7-5A818BB1FB3D}" type="pres">
      <dgm:prSet presAssocID="{C9CF2C61-D455-4C2E-B67D-2AA8FD0E7C67}" presName="thickLine" presStyleLbl="alignNode1" presStyleIdx="0" presStyleCnt="6"/>
      <dgm:spPr/>
    </dgm:pt>
    <dgm:pt modelId="{26F5F0C9-3A34-5848-81CB-94F33E1212B7}" type="pres">
      <dgm:prSet presAssocID="{C9CF2C61-D455-4C2E-B67D-2AA8FD0E7C67}" presName="horz1" presStyleCnt="0"/>
      <dgm:spPr/>
    </dgm:pt>
    <dgm:pt modelId="{95CB03E7-09CA-9044-A52E-C8D45009F17D}" type="pres">
      <dgm:prSet presAssocID="{C9CF2C61-D455-4C2E-B67D-2AA8FD0E7C67}" presName="tx1" presStyleLbl="revTx" presStyleIdx="0" presStyleCnt="6"/>
      <dgm:spPr/>
    </dgm:pt>
    <dgm:pt modelId="{B215B888-942B-E14E-AE15-BE9B6A2661A5}" type="pres">
      <dgm:prSet presAssocID="{C9CF2C61-D455-4C2E-B67D-2AA8FD0E7C67}" presName="vert1" presStyleCnt="0"/>
      <dgm:spPr/>
    </dgm:pt>
    <dgm:pt modelId="{A29270A6-B5B1-104B-B17A-797F765D08A1}" type="pres">
      <dgm:prSet presAssocID="{12CCE5B3-19DA-4157-AE33-96BFE40955F2}" presName="thickLine" presStyleLbl="alignNode1" presStyleIdx="1" presStyleCnt="6"/>
      <dgm:spPr/>
    </dgm:pt>
    <dgm:pt modelId="{29B199FA-4E4B-CB4A-BDBE-372809878FBE}" type="pres">
      <dgm:prSet presAssocID="{12CCE5B3-19DA-4157-AE33-96BFE40955F2}" presName="horz1" presStyleCnt="0"/>
      <dgm:spPr/>
    </dgm:pt>
    <dgm:pt modelId="{1BB4D14F-C3C3-7342-8B2D-97817820966E}" type="pres">
      <dgm:prSet presAssocID="{12CCE5B3-19DA-4157-AE33-96BFE40955F2}" presName="tx1" presStyleLbl="revTx" presStyleIdx="1" presStyleCnt="6"/>
      <dgm:spPr/>
    </dgm:pt>
    <dgm:pt modelId="{5CFC99DB-71E2-A34B-B4C9-C260FC3A040F}" type="pres">
      <dgm:prSet presAssocID="{12CCE5B3-19DA-4157-AE33-96BFE40955F2}" presName="vert1" presStyleCnt="0"/>
      <dgm:spPr/>
    </dgm:pt>
    <dgm:pt modelId="{912E99C1-4AD7-0847-85A8-044FF12248D6}" type="pres">
      <dgm:prSet presAssocID="{D8E94B8A-E04C-45BB-8271-01A96BE14D24}" presName="thickLine" presStyleLbl="alignNode1" presStyleIdx="2" presStyleCnt="6"/>
      <dgm:spPr/>
    </dgm:pt>
    <dgm:pt modelId="{CEA7BAB1-AC9F-F945-9C20-A2CAFE30102F}" type="pres">
      <dgm:prSet presAssocID="{D8E94B8A-E04C-45BB-8271-01A96BE14D24}" presName="horz1" presStyleCnt="0"/>
      <dgm:spPr/>
    </dgm:pt>
    <dgm:pt modelId="{BC995BD4-1424-FD42-93BC-2E75B780A895}" type="pres">
      <dgm:prSet presAssocID="{D8E94B8A-E04C-45BB-8271-01A96BE14D24}" presName="tx1" presStyleLbl="revTx" presStyleIdx="2" presStyleCnt="6"/>
      <dgm:spPr/>
    </dgm:pt>
    <dgm:pt modelId="{3C58B5DF-AC3C-9047-AB17-337D5CE337D2}" type="pres">
      <dgm:prSet presAssocID="{D8E94B8A-E04C-45BB-8271-01A96BE14D24}" presName="vert1" presStyleCnt="0"/>
      <dgm:spPr/>
    </dgm:pt>
    <dgm:pt modelId="{6B04D5A7-36E0-CA45-AA30-4AB8B39DB3B2}" type="pres">
      <dgm:prSet presAssocID="{0CD1E13B-2BF1-470A-97B7-6E94C95AC93F}" presName="thickLine" presStyleLbl="alignNode1" presStyleIdx="3" presStyleCnt="6"/>
      <dgm:spPr/>
    </dgm:pt>
    <dgm:pt modelId="{BD6AE54A-0131-1F49-928B-197A5A95450F}" type="pres">
      <dgm:prSet presAssocID="{0CD1E13B-2BF1-470A-97B7-6E94C95AC93F}" presName="horz1" presStyleCnt="0"/>
      <dgm:spPr/>
    </dgm:pt>
    <dgm:pt modelId="{416980BF-58FB-7946-8BD5-87EBE9894868}" type="pres">
      <dgm:prSet presAssocID="{0CD1E13B-2BF1-470A-97B7-6E94C95AC93F}" presName="tx1" presStyleLbl="revTx" presStyleIdx="3" presStyleCnt="6"/>
      <dgm:spPr/>
    </dgm:pt>
    <dgm:pt modelId="{F5250A83-85F9-8A46-95DA-9A20D631D7CF}" type="pres">
      <dgm:prSet presAssocID="{0CD1E13B-2BF1-470A-97B7-6E94C95AC93F}" presName="vert1" presStyleCnt="0"/>
      <dgm:spPr/>
    </dgm:pt>
    <dgm:pt modelId="{2AD818C5-13EE-354C-A7C3-78548F147FAA}" type="pres">
      <dgm:prSet presAssocID="{E1F85763-417D-40DC-89E9-70D2752F567E}" presName="thickLine" presStyleLbl="alignNode1" presStyleIdx="4" presStyleCnt="6"/>
      <dgm:spPr/>
    </dgm:pt>
    <dgm:pt modelId="{3D4836EE-0F0B-1D40-8798-2169EB1D0C8F}" type="pres">
      <dgm:prSet presAssocID="{E1F85763-417D-40DC-89E9-70D2752F567E}" presName="horz1" presStyleCnt="0"/>
      <dgm:spPr/>
    </dgm:pt>
    <dgm:pt modelId="{E921CC05-F787-7841-9EA2-761CDCF14E19}" type="pres">
      <dgm:prSet presAssocID="{E1F85763-417D-40DC-89E9-70D2752F567E}" presName="tx1" presStyleLbl="revTx" presStyleIdx="4" presStyleCnt="6"/>
      <dgm:spPr/>
    </dgm:pt>
    <dgm:pt modelId="{D8C47055-2BC4-7A41-A499-2D820A8CA372}" type="pres">
      <dgm:prSet presAssocID="{E1F85763-417D-40DC-89E9-70D2752F567E}" presName="vert1" presStyleCnt="0"/>
      <dgm:spPr/>
    </dgm:pt>
    <dgm:pt modelId="{74FF78BD-DD3C-6349-885C-56738B5B41E0}" type="pres">
      <dgm:prSet presAssocID="{BF9F7839-003F-4509-BEBF-EE581DE8D05E}" presName="thickLine" presStyleLbl="alignNode1" presStyleIdx="5" presStyleCnt="6"/>
      <dgm:spPr/>
    </dgm:pt>
    <dgm:pt modelId="{4EA9C9B7-BA56-104F-9E23-6CEB187B586A}" type="pres">
      <dgm:prSet presAssocID="{BF9F7839-003F-4509-BEBF-EE581DE8D05E}" presName="horz1" presStyleCnt="0"/>
      <dgm:spPr/>
    </dgm:pt>
    <dgm:pt modelId="{831985C4-CFD7-9E4C-AE1D-3824746D559B}" type="pres">
      <dgm:prSet presAssocID="{BF9F7839-003F-4509-BEBF-EE581DE8D05E}" presName="tx1" presStyleLbl="revTx" presStyleIdx="5" presStyleCnt="6"/>
      <dgm:spPr/>
    </dgm:pt>
    <dgm:pt modelId="{247295D5-4893-CC4A-A236-494A97AE1AF1}" type="pres">
      <dgm:prSet presAssocID="{BF9F7839-003F-4509-BEBF-EE581DE8D05E}" presName="vert1" presStyleCnt="0"/>
      <dgm:spPr/>
    </dgm:pt>
  </dgm:ptLst>
  <dgm:cxnLst>
    <dgm:cxn modelId="{FF009609-DB1E-497C-99C7-54DD65C70CDC}" srcId="{E3B26062-AAE9-447B-BC85-1F466FAB7FEB}" destId="{C9CF2C61-D455-4C2E-B67D-2AA8FD0E7C67}" srcOrd="0" destOrd="0" parTransId="{2AD6F23D-C849-4F7A-A33E-4E4D275965B1}" sibTransId="{0D42DD40-AFF1-4A2E-BD6B-5BBEEC79D1B4}"/>
    <dgm:cxn modelId="{F5EADC12-9A55-B240-8B05-5B6EFFD13CDE}" type="presOf" srcId="{12CCE5B3-19DA-4157-AE33-96BFE40955F2}" destId="{1BB4D14F-C3C3-7342-8B2D-97817820966E}" srcOrd="0" destOrd="0" presId="urn:microsoft.com/office/officeart/2008/layout/LinedList"/>
    <dgm:cxn modelId="{82CFA114-878B-4F91-A467-3BB2E375DAF8}" srcId="{E3B26062-AAE9-447B-BC85-1F466FAB7FEB}" destId="{E1F85763-417D-40DC-89E9-70D2752F567E}" srcOrd="4" destOrd="0" parTransId="{26F2C312-A170-4E79-9CDB-EC0688980167}" sibTransId="{9F7A1260-F9EE-4C87-98B7-9BBAB90BF003}"/>
    <dgm:cxn modelId="{392D802A-D697-445D-B200-69BFF7085DB7}" srcId="{E3B26062-AAE9-447B-BC85-1F466FAB7FEB}" destId="{BF9F7839-003F-4509-BEBF-EE581DE8D05E}" srcOrd="5" destOrd="0" parTransId="{3741FEA5-EAAE-442D-84BC-A98DC1806393}" sibTransId="{F496C4F0-9AA6-4C37-B6EF-879AE2A51533}"/>
    <dgm:cxn modelId="{FF30D659-B570-403F-939D-17092E1D6514}" srcId="{E3B26062-AAE9-447B-BC85-1F466FAB7FEB}" destId="{12CCE5B3-19DA-4157-AE33-96BFE40955F2}" srcOrd="1" destOrd="0" parTransId="{F5B44894-7904-4DFC-9F77-C6BA6B2E2D1C}" sibTransId="{5238FBA9-32A8-4FCC-8D7E-04B435A3BE1A}"/>
    <dgm:cxn modelId="{2DC368B8-6203-CC47-932C-785618AC5620}" type="presOf" srcId="{D8E94B8A-E04C-45BB-8271-01A96BE14D24}" destId="{BC995BD4-1424-FD42-93BC-2E75B780A895}" srcOrd="0" destOrd="0" presId="urn:microsoft.com/office/officeart/2008/layout/LinedList"/>
    <dgm:cxn modelId="{7AD4EBB9-5E66-4228-8A77-B08BE7CC1B6E}" srcId="{E3B26062-AAE9-447B-BC85-1F466FAB7FEB}" destId="{D8E94B8A-E04C-45BB-8271-01A96BE14D24}" srcOrd="2" destOrd="0" parTransId="{CBDCFA2E-D4E9-4074-AD13-0A005F826744}" sibTransId="{3C540EFF-CEDD-4BC5-BC05-1AAD191EDC25}"/>
    <dgm:cxn modelId="{628DFAD2-A9DF-EF4D-BAFD-2F098A1EE32C}" type="presOf" srcId="{BF9F7839-003F-4509-BEBF-EE581DE8D05E}" destId="{831985C4-CFD7-9E4C-AE1D-3824746D559B}" srcOrd="0" destOrd="0" presId="urn:microsoft.com/office/officeart/2008/layout/LinedList"/>
    <dgm:cxn modelId="{6EECDCD8-E61B-B142-B1B5-529DBDA1FDB2}" type="presOf" srcId="{E1F85763-417D-40DC-89E9-70D2752F567E}" destId="{E921CC05-F787-7841-9EA2-761CDCF14E19}" srcOrd="0" destOrd="0" presId="urn:microsoft.com/office/officeart/2008/layout/LinedList"/>
    <dgm:cxn modelId="{748856DA-1D9E-D545-9270-4C7B0E67803E}" type="presOf" srcId="{C9CF2C61-D455-4C2E-B67D-2AA8FD0E7C67}" destId="{95CB03E7-09CA-9044-A52E-C8D45009F17D}" srcOrd="0" destOrd="0" presId="urn:microsoft.com/office/officeart/2008/layout/LinedList"/>
    <dgm:cxn modelId="{C0DB8CDB-2BD4-804D-8B18-E59D0D57B1E8}" type="presOf" srcId="{E3B26062-AAE9-447B-BC85-1F466FAB7FEB}" destId="{017739B4-DAF6-C34B-9DBD-7526BFC72753}" srcOrd="0" destOrd="0" presId="urn:microsoft.com/office/officeart/2008/layout/LinedList"/>
    <dgm:cxn modelId="{6C0B3CE3-9397-474F-8E9C-D568388FD5D4}" srcId="{E3B26062-AAE9-447B-BC85-1F466FAB7FEB}" destId="{0CD1E13B-2BF1-470A-97B7-6E94C95AC93F}" srcOrd="3" destOrd="0" parTransId="{0ABFFACA-38A2-410C-BA3C-05AF57863A08}" sibTransId="{42E5A189-D43D-4FEA-B7B8-E07F8A8E32F6}"/>
    <dgm:cxn modelId="{474E62EE-818D-754E-8054-91BF21C8BB13}" type="presOf" srcId="{0CD1E13B-2BF1-470A-97B7-6E94C95AC93F}" destId="{416980BF-58FB-7946-8BD5-87EBE9894868}" srcOrd="0" destOrd="0" presId="urn:microsoft.com/office/officeart/2008/layout/LinedList"/>
    <dgm:cxn modelId="{3B8FE321-8995-6B4C-B713-164D166FEA05}" type="presParOf" srcId="{017739B4-DAF6-C34B-9DBD-7526BFC72753}" destId="{1FBB84A8-2CAF-6B4E-8BD7-5A818BB1FB3D}" srcOrd="0" destOrd="0" presId="urn:microsoft.com/office/officeart/2008/layout/LinedList"/>
    <dgm:cxn modelId="{87FC6DD6-B37A-C544-AF6E-F88D11D83628}" type="presParOf" srcId="{017739B4-DAF6-C34B-9DBD-7526BFC72753}" destId="{26F5F0C9-3A34-5848-81CB-94F33E1212B7}" srcOrd="1" destOrd="0" presId="urn:microsoft.com/office/officeart/2008/layout/LinedList"/>
    <dgm:cxn modelId="{5412C40D-CCB3-784D-AFC4-5AF54221E48E}" type="presParOf" srcId="{26F5F0C9-3A34-5848-81CB-94F33E1212B7}" destId="{95CB03E7-09CA-9044-A52E-C8D45009F17D}" srcOrd="0" destOrd="0" presId="urn:microsoft.com/office/officeart/2008/layout/LinedList"/>
    <dgm:cxn modelId="{90F4BCC0-8652-EB45-99CB-A666724D37B8}" type="presParOf" srcId="{26F5F0C9-3A34-5848-81CB-94F33E1212B7}" destId="{B215B888-942B-E14E-AE15-BE9B6A2661A5}" srcOrd="1" destOrd="0" presId="urn:microsoft.com/office/officeart/2008/layout/LinedList"/>
    <dgm:cxn modelId="{3D6350F8-CD6A-F545-8E5B-50F21D04DC1A}" type="presParOf" srcId="{017739B4-DAF6-C34B-9DBD-7526BFC72753}" destId="{A29270A6-B5B1-104B-B17A-797F765D08A1}" srcOrd="2" destOrd="0" presId="urn:microsoft.com/office/officeart/2008/layout/LinedList"/>
    <dgm:cxn modelId="{D049D7E6-4937-2543-A3ED-6B04D4A6A3A5}" type="presParOf" srcId="{017739B4-DAF6-C34B-9DBD-7526BFC72753}" destId="{29B199FA-4E4B-CB4A-BDBE-372809878FBE}" srcOrd="3" destOrd="0" presId="urn:microsoft.com/office/officeart/2008/layout/LinedList"/>
    <dgm:cxn modelId="{956B603E-0B69-EC44-91C3-5F285BF385F9}" type="presParOf" srcId="{29B199FA-4E4B-CB4A-BDBE-372809878FBE}" destId="{1BB4D14F-C3C3-7342-8B2D-97817820966E}" srcOrd="0" destOrd="0" presId="urn:microsoft.com/office/officeart/2008/layout/LinedList"/>
    <dgm:cxn modelId="{2FB8B417-1985-744B-8530-E3B9269C7E2E}" type="presParOf" srcId="{29B199FA-4E4B-CB4A-BDBE-372809878FBE}" destId="{5CFC99DB-71E2-A34B-B4C9-C260FC3A040F}" srcOrd="1" destOrd="0" presId="urn:microsoft.com/office/officeart/2008/layout/LinedList"/>
    <dgm:cxn modelId="{D37038F2-6595-804F-9257-300A9F6FAD9D}" type="presParOf" srcId="{017739B4-DAF6-C34B-9DBD-7526BFC72753}" destId="{912E99C1-4AD7-0847-85A8-044FF12248D6}" srcOrd="4" destOrd="0" presId="urn:microsoft.com/office/officeart/2008/layout/LinedList"/>
    <dgm:cxn modelId="{9DC5AE49-FFC1-AC46-8EE2-646D8793BD20}" type="presParOf" srcId="{017739B4-DAF6-C34B-9DBD-7526BFC72753}" destId="{CEA7BAB1-AC9F-F945-9C20-A2CAFE30102F}" srcOrd="5" destOrd="0" presId="urn:microsoft.com/office/officeart/2008/layout/LinedList"/>
    <dgm:cxn modelId="{6A1D4CE9-A6C0-EE44-9EFF-F64795C46D8F}" type="presParOf" srcId="{CEA7BAB1-AC9F-F945-9C20-A2CAFE30102F}" destId="{BC995BD4-1424-FD42-93BC-2E75B780A895}" srcOrd="0" destOrd="0" presId="urn:microsoft.com/office/officeart/2008/layout/LinedList"/>
    <dgm:cxn modelId="{8556E187-D1CD-4645-ABB2-86C20C66F42F}" type="presParOf" srcId="{CEA7BAB1-AC9F-F945-9C20-A2CAFE30102F}" destId="{3C58B5DF-AC3C-9047-AB17-337D5CE337D2}" srcOrd="1" destOrd="0" presId="urn:microsoft.com/office/officeart/2008/layout/LinedList"/>
    <dgm:cxn modelId="{987731C5-1124-104B-9843-D91C120E8AF1}" type="presParOf" srcId="{017739B4-DAF6-C34B-9DBD-7526BFC72753}" destId="{6B04D5A7-36E0-CA45-AA30-4AB8B39DB3B2}" srcOrd="6" destOrd="0" presId="urn:microsoft.com/office/officeart/2008/layout/LinedList"/>
    <dgm:cxn modelId="{6B5D8B0D-3B0C-FF4E-9522-B7FADE6FD253}" type="presParOf" srcId="{017739B4-DAF6-C34B-9DBD-7526BFC72753}" destId="{BD6AE54A-0131-1F49-928B-197A5A95450F}" srcOrd="7" destOrd="0" presId="urn:microsoft.com/office/officeart/2008/layout/LinedList"/>
    <dgm:cxn modelId="{BBA8A85D-2371-4A4C-B5E7-814F735B7182}" type="presParOf" srcId="{BD6AE54A-0131-1F49-928B-197A5A95450F}" destId="{416980BF-58FB-7946-8BD5-87EBE9894868}" srcOrd="0" destOrd="0" presId="urn:microsoft.com/office/officeart/2008/layout/LinedList"/>
    <dgm:cxn modelId="{23699008-D0C0-5B49-8928-6BCAB7573210}" type="presParOf" srcId="{BD6AE54A-0131-1F49-928B-197A5A95450F}" destId="{F5250A83-85F9-8A46-95DA-9A20D631D7CF}" srcOrd="1" destOrd="0" presId="urn:microsoft.com/office/officeart/2008/layout/LinedList"/>
    <dgm:cxn modelId="{DB3CB3F1-4B7F-1B40-885D-240FAEFC7739}" type="presParOf" srcId="{017739B4-DAF6-C34B-9DBD-7526BFC72753}" destId="{2AD818C5-13EE-354C-A7C3-78548F147FAA}" srcOrd="8" destOrd="0" presId="urn:microsoft.com/office/officeart/2008/layout/LinedList"/>
    <dgm:cxn modelId="{774BC88D-A8AA-9B49-85B9-4DDE00A83AAB}" type="presParOf" srcId="{017739B4-DAF6-C34B-9DBD-7526BFC72753}" destId="{3D4836EE-0F0B-1D40-8798-2169EB1D0C8F}" srcOrd="9" destOrd="0" presId="urn:microsoft.com/office/officeart/2008/layout/LinedList"/>
    <dgm:cxn modelId="{FEB6C727-87CB-724D-96F1-8674BF244840}" type="presParOf" srcId="{3D4836EE-0F0B-1D40-8798-2169EB1D0C8F}" destId="{E921CC05-F787-7841-9EA2-761CDCF14E19}" srcOrd="0" destOrd="0" presId="urn:microsoft.com/office/officeart/2008/layout/LinedList"/>
    <dgm:cxn modelId="{2E768E28-C07C-9F47-B948-3C690213AF11}" type="presParOf" srcId="{3D4836EE-0F0B-1D40-8798-2169EB1D0C8F}" destId="{D8C47055-2BC4-7A41-A499-2D820A8CA372}" srcOrd="1" destOrd="0" presId="urn:microsoft.com/office/officeart/2008/layout/LinedList"/>
    <dgm:cxn modelId="{9EC760DC-9DA4-3646-9023-82EC621A0E94}" type="presParOf" srcId="{017739B4-DAF6-C34B-9DBD-7526BFC72753}" destId="{74FF78BD-DD3C-6349-885C-56738B5B41E0}" srcOrd="10" destOrd="0" presId="urn:microsoft.com/office/officeart/2008/layout/LinedList"/>
    <dgm:cxn modelId="{B3895136-1D2D-C949-8A3D-62564E7EB64B}" type="presParOf" srcId="{017739B4-DAF6-C34B-9DBD-7526BFC72753}" destId="{4EA9C9B7-BA56-104F-9E23-6CEB187B586A}" srcOrd="11" destOrd="0" presId="urn:microsoft.com/office/officeart/2008/layout/LinedList"/>
    <dgm:cxn modelId="{71DF4EE9-1642-0844-A95E-B47FF6DEC222}" type="presParOf" srcId="{4EA9C9B7-BA56-104F-9E23-6CEB187B586A}" destId="{831985C4-CFD7-9E4C-AE1D-3824746D559B}" srcOrd="0" destOrd="0" presId="urn:microsoft.com/office/officeart/2008/layout/LinedList"/>
    <dgm:cxn modelId="{81962634-3F23-E84E-9235-5E1178AD4111}" type="presParOf" srcId="{4EA9C9B7-BA56-104F-9E23-6CEB187B586A}" destId="{247295D5-4893-CC4A-A236-494A97AE1A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DCF979-30FD-4C3E-A7DC-355C0FF9D12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CAEADF8-470B-4A62-A779-291EDCFCC633}">
      <dgm:prSet/>
      <dgm:spPr/>
      <dgm:t>
        <a:bodyPr/>
        <a:lstStyle/>
        <a:p>
          <a:r>
            <a:rPr lang="en-US"/>
            <a:t>Key Assumptions Were Proven to be Statistically Significant.</a:t>
          </a:r>
        </a:p>
      </dgm:t>
    </dgm:pt>
    <dgm:pt modelId="{53AA8EAE-4474-477A-A21E-D97A86060B78}" type="parTrans" cxnId="{31612168-8818-4C4F-927F-8AB0EB06F0FD}">
      <dgm:prSet/>
      <dgm:spPr/>
      <dgm:t>
        <a:bodyPr/>
        <a:lstStyle/>
        <a:p>
          <a:endParaRPr lang="en-US"/>
        </a:p>
      </dgm:t>
    </dgm:pt>
    <dgm:pt modelId="{CC65CDCB-3946-4CA1-BFE9-7095E7A62A22}" type="sibTrans" cxnId="{31612168-8818-4C4F-927F-8AB0EB06F0FD}">
      <dgm:prSet/>
      <dgm:spPr/>
      <dgm:t>
        <a:bodyPr/>
        <a:lstStyle/>
        <a:p>
          <a:endParaRPr lang="en-US"/>
        </a:p>
      </dgm:t>
    </dgm:pt>
    <dgm:pt modelId="{1BA13051-01FA-4FD0-85CF-B20B1EC88759}">
      <dgm:prSet/>
      <dgm:spPr/>
      <dgm:t>
        <a:bodyPr/>
        <a:lstStyle/>
        <a:p>
          <a:r>
            <a:rPr lang="en-US"/>
            <a:t>Used ANOVA to validate key business questions.</a:t>
          </a:r>
        </a:p>
      </dgm:t>
    </dgm:pt>
    <dgm:pt modelId="{9A568C6A-5C4E-474C-AD99-1C3B805B3EDE}" type="parTrans" cxnId="{1DB20171-5CA2-4933-8F0A-F66D3540C6F0}">
      <dgm:prSet/>
      <dgm:spPr/>
      <dgm:t>
        <a:bodyPr/>
        <a:lstStyle/>
        <a:p>
          <a:endParaRPr lang="en-US"/>
        </a:p>
      </dgm:t>
    </dgm:pt>
    <dgm:pt modelId="{5CC8196F-C171-41D5-A4EF-C036C58EA50C}" type="sibTrans" cxnId="{1DB20171-5CA2-4933-8F0A-F66D3540C6F0}">
      <dgm:prSet/>
      <dgm:spPr/>
      <dgm:t>
        <a:bodyPr/>
        <a:lstStyle/>
        <a:p>
          <a:endParaRPr lang="en-US"/>
        </a:p>
      </dgm:t>
    </dgm:pt>
    <dgm:pt modelId="{69F209F4-51DF-45D6-B934-FA4864F86C86}">
      <dgm:prSet/>
      <dgm:spPr/>
      <dgm:t>
        <a:bodyPr/>
        <a:lstStyle/>
        <a:p>
          <a:r>
            <a:rPr lang="en-US"/>
            <a:t>Segments differ in Average Purchase Value.</a:t>
          </a:r>
        </a:p>
      </dgm:t>
    </dgm:pt>
    <dgm:pt modelId="{34B06406-17CB-4186-94FD-5A7DD64C267E}" type="parTrans" cxnId="{011A45E9-0A86-4755-ACE3-9B89E849866C}">
      <dgm:prSet/>
      <dgm:spPr/>
      <dgm:t>
        <a:bodyPr/>
        <a:lstStyle/>
        <a:p>
          <a:endParaRPr lang="en-US"/>
        </a:p>
      </dgm:t>
    </dgm:pt>
    <dgm:pt modelId="{4706B871-1F56-4DD5-A374-0F3209D3E0F4}" type="sibTrans" cxnId="{011A45E9-0A86-4755-ACE3-9B89E849866C}">
      <dgm:prSet/>
      <dgm:spPr/>
      <dgm:t>
        <a:bodyPr/>
        <a:lstStyle/>
        <a:p>
          <a:endParaRPr lang="en-US"/>
        </a:p>
      </dgm:t>
    </dgm:pt>
    <dgm:pt modelId="{E8A71203-474B-47E2-9046-D5BA598044FD}">
      <dgm:prSet/>
      <dgm:spPr/>
      <dgm:t>
        <a:bodyPr/>
        <a:lstStyle/>
        <a:p>
          <a:r>
            <a:rPr lang="en-US"/>
            <a:t>Segments differ in Product Variety.</a:t>
          </a:r>
        </a:p>
      </dgm:t>
    </dgm:pt>
    <dgm:pt modelId="{2A8EBC3B-200B-40AF-A7DD-720E647D7C49}" type="parTrans" cxnId="{2F0635BA-EDFA-4E0B-9DE3-A59237CD9851}">
      <dgm:prSet/>
      <dgm:spPr/>
      <dgm:t>
        <a:bodyPr/>
        <a:lstStyle/>
        <a:p>
          <a:endParaRPr lang="en-US"/>
        </a:p>
      </dgm:t>
    </dgm:pt>
    <dgm:pt modelId="{5A4B1D72-D318-47E7-819A-F29BB1EAE63A}" type="sibTrans" cxnId="{2F0635BA-EDFA-4E0B-9DE3-A59237CD9851}">
      <dgm:prSet/>
      <dgm:spPr/>
      <dgm:t>
        <a:bodyPr/>
        <a:lstStyle/>
        <a:p>
          <a:endParaRPr lang="en-US"/>
        </a:p>
      </dgm:t>
    </dgm:pt>
    <dgm:pt modelId="{78828F86-306C-437F-BDCA-27CCC41644F0}">
      <dgm:prSet/>
      <dgm:spPr/>
      <dgm:t>
        <a:bodyPr/>
        <a:lstStyle/>
        <a:p>
          <a:r>
            <a:rPr lang="en-US"/>
            <a:t>Takeaway: High- value customers = Frequency + Value + Variety.</a:t>
          </a:r>
        </a:p>
      </dgm:t>
    </dgm:pt>
    <dgm:pt modelId="{44B5AA16-B417-4511-A694-D70A6525AF74}" type="parTrans" cxnId="{172ADE3C-00A4-445D-8A38-32D65BBE39C3}">
      <dgm:prSet/>
      <dgm:spPr/>
      <dgm:t>
        <a:bodyPr/>
        <a:lstStyle/>
        <a:p>
          <a:endParaRPr lang="en-US"/>
        </a:p>
      </dgm:t>
    </dgm:pt>
    <dgm:pt modelId="{9132E0F3-1447-438A-AF78-7A58CEB23592}" type="sibTrans" cxnId="{172ADE3C-00A4-445D-8A38-32D65BBE39C3}">
      <dgm:prSet/>
      <dgm:spPr/>
      <dgm:t>
        <a:bodyPr/>
        <a:lstStyle/>
        <a:p>
          <a:endParaRPr lang="en-US"/>
        </a:p>
      </dgm:t>
    </dgm:pt>
    <dgm:pt modelId="{21C56D13-6D4E-A446-A24B-D014A05979F1}" type="pres">
      <dgm:prSet presAssocID="{F0DCF979-30FD-4C3E-A7DC-355C0FF9D12F}" presName="linear" presStyleCnt="0">
        <dgm:presLayoutVars>
          <dgm:animLvl val="lvl"/>
          <dgm:resizeHandles val="exact"/>
        </dgm:presLayoutVars>
      </dgm:prSet>
      <dgm:spPr/>
    </dgm:pt>
    <dgm:pt modelId="{0F4062C8-5AFE-C342-A37D-AFE4023EB567}" type="pres">
      <dgm:prSet presAssocID="{8CAEADF8-470B-4A62-A779-291EDCFCC63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5A28EB9-9CE1-6C42-A702-7007D0E9A506}" type="pres">
      <dgm:prSet presAssocID="{CC65CDCB-3946-4CA1-BFE9-7095E7A62A22}" presName="spacer" presStyleCnt="0"/>
      <dgm:spPr/>
    </dgm:pt>
    <dgm:pt modelId="{0CFFD11C-474A-6F4A-9F0D-B0135AFDC47E}" type="pres">
      <dgm:prSet presAssocID="{1BA13051-01FA-4FD0-85CF-B20B1EC8875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968BFF0-DA0C-6746-9EB5-613293DD2A80}" type="pres">
      <dgm:prSet presAssocID="{5CC8196F-C171-41D5-A4EF-C036C58EA50C}" presName="spacer" presStyleCnt="0"/>
      <dgm:spPr/>
    </dgm:pt>
    <dgm:pt modelId="{308E0791-C132-0644-9C5D-664BC423971E}" type="pres">
      <dgm:prSet presAssocID="{69F209F4-51DF-45D6-B934-FA4864F86C8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CE04568-B4EB-8B45-BC74-A8FCBF7FA5A6}" type="pres">
      <dgm:prSet presAssocID="{4706B871-1F56-4DD5-A374-0F3209D3E0F4}" presName="spacer" presStyleCnt="0"/>
      <dgm:spPr/>
    </dgm:pt>
    <dgm:pt modelId="{7DB36067-B0F0-2843-922E-50917FE778CD}" type="pres">
      <dgm:prSet presAssocID="{E8A71203-474B-47E2-9046-D5BA598044F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6FF454-A1F2-C24A-8D73-5AB2640EF521}" type="pres">
      <dgm:prSet presAssocID="{5A4B1D72-D318-47E7-819A-F29BB1EAE63A}" presName="spacer" presStyleCnt="0"/>
      <dgm:spPr/>
    </dgm:pt>
    <dgm:pt modelId="{62892D3D-C3E3-9744-BE44-B75D1F33F7CF}" type="pres">
      <dgm:prSet presAssocID="{78828F86-306C-437F-BDCA-27CCC41644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358429-A9A8-FA45-BAC1-B928C579521A}" type="presOf" srcId="{8CAEADF8-470B-4A62-A779-291EDCFCC633}" destId="{0F4062C8-5AFE-C342-A37D-AFE4023EB567}" srcOrd="0" destOrd="0" presId="urn:microsoft.com/office/officeart/2005/8/layout/vList2"/>
    <dgm:cxn modelId="{172ADE3C-00A4-445D-8A38-32D65BBE39C3}" srcId="{F0DCF979-30FD-4C3E-A7DC-355C0FF9D12F}" destId="{78828F86-306C-437F-BDCA-27CCC41644F0}" srcOrd="4" destOrd="0" parTransId="{44B5AA16-B417-4511-A694-D70A6525AF74}" sibTransId="{9132E0F3-1447-438A-AF78-7A58CEB23592}"/>
    <dgm:cxn modelId="{31612168-8818-4C4F-927F-8AB0EB06F0FD}" srcId="{F0DCF979-30FD-4C3E-A7DC-355C0FF9D12F}" destId="{8CAEADF8-470B-4A62-A779-291EDCFCC633}" srcOrd="0" destOrd="0" parTransId="{53AA8EAE-4474-477A-A21E-D97A86060B78}" sibTransId="{CC65CDCB-3946-4CA1-BFE9-7095E7A62A22}"/>
    <dgm:cxn modelId="{1DB20171-5CA2-4933-8F0A-F66D3540C6F0}" srcId="{F0DCF979-30FD-4C3E-A7DC-355C0FF9D12F}" destId="{1BA13051-01FA-4FD0-85CF-B20B1EC88759}" srcOrd="1" destOrd="0" parTransId="{9A568C6A-5C4E-474C-AD99-1C3B805B3EDE}" sibTransId="{5CC8196F-C171-41D5-A4EF-C036C58EA50C}"/>
    <dgm:cxn modelId="{AA6CD48B-FA16-9647-8859-F357228E50D6}" type="presOf" srcId="{1BA13051-01FA-4FD0-85CF-B20B1EC88759}" destId="{0CFFD11C-474A-6F4A-9F0D-B0135AFDC47E}" srcOrd="0" destOrd="0" presId="urn:microsoft.com/office/officeart/2005/8/layout/vList2"/>
    <dgm:cxn modelId="{06C91A93-5EE0-E84A-972F-A06E36C83BFE}" type="presOf" srcId="{F0DCF979-30FD-4C3E-A7DC-355C0FF9D12F}" destId="{21C56D13-6D4E-A446-A24B-D014A05979F1}" srcOrd="0" destOrd="0" presId="urn:microsoft.com/office/officeart/2005/8/layout/vList2"/>
    <dgm:cxn modelId="{4ACA46B9-4F23-884B-9BE1-D04FAE564F77}" type="presOf" srcId="{69F209F4-51DF-45D6-B934-FA4864F86C86}" destId="{308E0791-C132-0644-9C5D-664BC423971E}" srcOrd="0" destOrd="0" presId="urn:microsoft.com/office/officeart/2005/8/layout/vList2"/>
    <dgm:cxn modelId="{2F0635BA-EDFA-4E0B-9DE3-A59237CD9851}" srcId="{F0DCF979-30FD-4C3E-A7DC-355C0FF9D12F}" destId="{E8A71203-474B-47E2-9046-D5BA598044FD}" srcOrd="3" destOrd="0" parTransId="{2A8EBC3B-200B-40AF-A7DD-720E647D7C49}" sibTransId="{5A4B1D72-D318-47E7-819A-F29BB1EAE63A}"/>
    <dgm:cxn modelId="{34CCA8CA-CB89-E146-809E-4B8625BB58FC}" type="presOf" srcId="{78828F86-306C-437F-BDCA-27CCC41644F0}" destId="{62892D3D-C3E3-9744-BE44-B75D1F33F7CF}" srcOrd="0" destOrd="0" presId="urn:microsoft.com/office/officeart/2005/8/layout/vList2"/>
    <dgm:cxn modelId="{011A45E9-0A86-4755-ACE3-9B89E849866C}" srcId="{F0DCF979-30FD-4C3E-A7DC-355C0FF9D12F}" destId="{69F209F4-51DF-45D6-B934-FA4864F86C86}" srcOrd="2" destOrd="0" parTransId="{34B06406-17CB-4186-94FD-5A7DD64C267E}" sibTransId="{4706B871-1F56-4DD5-A374-0F3209D3E0F4}"/>
    <dgm:cxn modelId="{A68773F7-EA4F-1044-B220-A24CB9F0C9AC}" type="presOf" srcId="{E8A71203-474B-47E2-9046-D5BA598044FD}" destId="{7DB36067-B0F0-2843-922E-50917FE778CD}" srcOrd="0" destOrd="0" presId="urn:microsoft.com/office/officeart/2005/8/layout/vList2"/>
    <dgm:cxn modelId="{76AFF79A-9B78-3B4A-BEA0-8580E8806497}" type="presParOf" srcId="{21C56D13-6D4E-A446-A24B-D014A05979F1}" destId="{0F4062C8-5AFE-C342-A37D-AFE4023EB567}" srcOrd="0" destOrd="0" presId="urn:microsoft.com/office/officeart/2005/8/layout/vList2"/>
    <dgm:cxn modelId="{F369078C-6A1A-6045-91FF-82D7DA22A6D6}" type="presParOf" srcId="{21C56D13-6D4E-A446-A24B-D014A05979F1}" destId="{F5A28EB9-9CE1-6C42-A702-7007D0E9A506}" srcOrd="1" destOrd="0" presId="urn:microsoft.com/office/officeart/2005/8/layout/vList2"/>
    <dgm:cxn modelId="{B1E5E296-497C-3243-95C8-26E89AE384C3}" type="presParOf" srcId="{21C56D13-6D4E-A446-A24B-D014A05979F1}" destId="{0CFFD11C-474A-6F4A-9F0D-B0135AFDC47E}" srcOrd="2" destOrd="0" presId="urn:microsoft.com/office/officeart/2005/8/layout/vList2"/>
    <dgm:cxn modelId="{5E39A131-122E-7B45-A259-02E461111A95}" type="presParOf" srcId="{21C56D13-6D4E-A446-A24B-D014A05979F1}" destId="{8968BFF0-DA0C-6746-9EB5-613293DD2A80}" srcOrd="3" destOrd="0" presId="urn:microsoft.com/office/officeart/2005/8/layout/vList2"/>
    <dgm:cxn modelId="{73650453-27D8-9E44-BCE3-011E3FF2936B}" type="presParOf" srcId="{21C56D13-6D4E-A446-A24B-D014A05979F1}" destId="{308E0791-C132-0644-9C5D-664BC423971E}" srcOrd="4" destOrd="0" presId="urn:microsoft.com/office/officeart/2005/8/layout/vList2"/>
    <dgm:cxn modelId="{A6EEE6F7-DBE7-7546-A68E-748662F628C8}" type="presParOf" srcId="{21C56D13-6D4E-A446-A24B-D014A05979F1}" destId="{3CE04568-B4EB-8B45-BC74-A8FCBF7FA5A6}" srcOrd="5" destOrd="0" presId="urn:microsoft.com/office/officeart/2005/8/layout/vList2"/>
    <dgm:cxn modelId="{534F4906-DD9F-8349-A175-E5C54A9D243A}" type="presParOf" srcId="{21C56D13-6D4E-A446-A24B-D014A05979F1}" destId="{7DB36067-B0F0-2843-922E-50917FE778CD}" srcOrd="6" destOrd="0" presId="urn:microsoft.com/office/officeart/2005/8/layout/vList2"/>
    <dgm:cxn modelId="{D777CECB-949E-674F-ACB7-2592B5B41B18}" type="presParOf" srcId="{21C56D13-6D4E-A446-A24B-D014A05979F1}" destId="{666FF454-A1F2-C24A-8D73-5AB2640EF521}" srcOrd="7" destOrd="0" presId="urn:microsoft.com/office/officeart/2005/8/layout/vList2"/>
    <dgm:cxn modelId="{CB729F5A-7AAA-C24A-A5DF-DA977C2D4963}" type="presParOf" srcId="{21C56D13-6D4E-A446-A24B-D014A05979F1}" destId="{62892D3D-C3E3-9744-BE44-B75D1F33F7C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FBACEC-A590-42BF-B528-401B5F1209D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8CFCCE-3EC2-4817-9F03-521959C81D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Target: Our “Champions” &amp; “Loyal Customers”, who represent over 75% of our revenue.</a:t>
          </a:r>
        </a:p>
      </dgm:t>
    </dgm:pt>
    <dgm:pt modelId="{CF657542-D0D7-49DF-B242-55255A8455B8}" type="parTrans" cxnId="{3CC08051-1AC7-4E49-BA8C-3E991EE25874}">
      <dgm:prSet/>
      <dgm:spPr/>
      <dgm:t>
        <a:bodyPr/>
        <a:lstStyle/>
        <a:p>
          <a:endParaRPr lang="en-US"/>
        </a:p>
      </dgm:t>
    </dgm:pt>
    <dgm:pt modelId="{931886AF-D98F-4C3D-91A1-392ECDB87CD6}" type="sibTrans" cxnId="{3CC08051-1AC7-4E49-BA8C-3E991EE25874}">
      <dgm:prSet/>
      <dgm:spPr/>
      <dgm:t>
        <a:bodyPr/>
        <a:lstStyle/>
        <a:p>
          <a:endParaRPr lang="en-US"/>
        </a:p>
      </dgm:t>
    </dgm:pt>
    <dgm:pt modelId="{6FB539DB-41B2-4D09-ADF1-EAB430EA3B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Action: Launch an exclusive VIP program with personalized account management and early access to new products.</a:t>
          </a:r>
        </a:p>
      </dgm:t>
    </dgm:pt>
    <dgm:pt modelId="{82343728-6B3A-4ACA-ADD9-7149007307AB}" type="parTrans" cxnId="{0E282A10-E347-440A-A469-D100382B2FB8}">
      <dgm:prSet/>
      <dgm:spPr/>
      <dgm:t>
        <a:bodyPr/>
        <a:lstStyle/>
        <a:p>
          <a:endParaRPr lang="en-US"/>
        </a:p>
      </dgm:t>
    </dgm:pt>
    <dgm:pt modelId="{EE9E6DCF-F7E1-48A2-BD57-71BA0849200A}" type="sibTrans" cxnId="{0E282A10-E347-440A-A469-D100382B2FB8}">
      <dgm:prSet/>
      <dgm:spPr/>
      <dgm:t>
        <a:bodyPr/>
        <a:lstStyle/>
        <a:p>
          <a:endParaRPr lang="en-US"/>
        </a:p>
      </dgm:t>
    </dgm:pt>
    <dgm:pt modelId="{D6A6DE04-B319-41DB-ACB4-B380C20E05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Engine: Our Churn Prediction Model will act as an early-warning system, flagging high-value customers the moment their behavior changes, allowing us to intervene proactively and protect our most critical revenue source.</a:t>
          </a:r>
        </a:p>
      </dgm:t>
    </dgm:pt>
    <dgm:pt modelId="{2F6866F9-847E-4EB5-A22C-32B9F424F865}" type="parTrans" cxnId="{4463FD94-5488-4205-8F7F-DB28183F9685}">
      <dgm:prSet/>
      <dgm:spPr/>
      <dgm:t>
        <a:bodyPr/>
        <a:lstStyle/>
        <a:p>
          <a:endParaRPr lang="en-US"/>
        </a:p>
      </dgm:t>
    </dgm:pt>
    <dgm:pt modelId="{56628ECF-6B98-4EA6-875E-A9ACC7FB0E7B}" type="sibTrans" cxnId="{4463FD94-5488-4205-8F7F-DB28183F9685}">
      <dgm:prSet/>
      <dgm:spPr/>
      <dgm:t>
        <a:bodyPr/>
        <a:lstStyle/>
        <a:p>
          <a:endParaRPr lang="en-US"/>
        </a:p>
      </dgm:t>
    </dgm:pt>
    <dgm:pt modelId="{76E3DF1A-31A7-48B3-8708-919C74330707}" type="pres">
      <dgm:prSet presAssocID="{96FBACEC-A590-42BF-B528-401B5F1209D4}" presName="root" presStyleCnt="0">
        <dgm:presLayoutVars>
          <dgm:dir/>
          <dgm:resizeHandles val="exact"/>
        </dgm:presLayoutVars>
      </dgm:prSet>
      <dgm:spPr/>
    </dgm:pt>
    <dgm:pt modelId="{F2E7FC7D-CF40-4661-849A-D61065B706E8}" type="pres">
      <dgm:prSet presAssocID="{3F8CFCCE-3EC2-4817-9F03-521959C81D2A}" presName="compNode" presStyleCnt="0"/>
      <dgm:spPr/>
    </dgm:pt>
    <dgm:pt modelId="{49B8B778-EDDA-4E3F-9A26-E2EB35FAE0B7}" type="pres">
      <dgm:prSet presAssocID="{3F8CFCCE-3EC2-4817-9F03-521959C81D2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C62A282-0C66-4042-A942-B324BAABF895}" type="pres">
      <dgm:prSet presAssocID="{3F8CFCCE-3EC2-4817-9F03-521959C81D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acock"/>
        </a:ext>
      </dgm:extLst>
    </dgm:pt>
    <dgm:pt modelId="{5D4F6A6A-50F1-4E5D-BADC-024238DB2587}" type="pres">
      <dgm:prSet presAssocID="{3F8CFCCE-3EC2-4817-9F03-521959C81D2A}" presName="spaceRect" presStyleCnt="0"/>
      <dgm:spPr/>
    </dgm:pt>
    <dgm:pt modelId="{C115A88A-447D-4457-8866-83A5A1967BE8}" type="pres">
      <dgm:prSet presAssocID="{3F8CFCCE-3EC2-4817-9F03-521959C81D2A}" presName="textRect" presStyleLbl="revTx" presStyleIdx="0" presStyleCnt="3">
        <dgm:presLayoutVars>
          <dgm:chMax val="1"/>
          <dgm:chPref val="1"/>
        </dgm:presLayoutVars>
      </dgm:prSet>
      <dgm:spPr/>
    </dgm:pt>
    <dgm:pt modelId="{D4814383-C8B5-4314-9B28-B9611D491962}" type="pres">
      <dgm:prSet presAssocID="{931886AF-D98F-4C3D-91A1-392ECDB87CD6}" presName="sibTrans" presStyleCnt="0"/>
      <dgm:spPr/>
    </dgm:pt>
    <dgm:pt modelId="{A4723604-25BC-4E67-BB87-3759B40BC67D}" type="pres">
      <dgm:prSet presAssocID="{6FB539DB-41B2-4D09-ADF1-EAB430EA3B86}" presName="compNode" presStyleCnt="0"/>
      <dgm:spPr/>
    </dgm:pt>
    <dgm:pt modelId="{DD3548C7-B4DC-4595-B280-2519CD327C11}" type="pres">
      <dgm:prSet presAssocID="{6FB539DB-41B2-4D09-ADF1-EAB430EA3B8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B5C9331-2F31-4C83-A42B-58D005C94DD2}" type="pres">
      <dgm:prSet presAssocID="{6FB539DB-41B2-4D09-ADF1-EAB430EA3B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63942005-31FD-4733-8840-FC33277BDDE2}" type="pres">
      <dgm:prSet presAssocID="{6FB539DB-41B2-4D09-ADF1-EAB430EA3B86}" presName="spaceRect" presStyleCnt="0"/>
      <dgm:spPr/>
    </dgm:pt>
    <dgm:pt modelId="{A320B00C-7E0B-4674-8D7F-574D21C18D11}" type="pres">
      <dgm:prSet presAssocID="{6FB539DB-41B2-4D09-ADF1-EAB430EA3B86}" presName="textRect" presStyleLbl="revTx" presStyleIdx="1" presStyleCnt="3">
        <dgm:presLayoutVars>
          <dgm:chMax val="1"/>
          <dgm:chPref val="1"/>
        </dgm:presLayoutVars>
      </dgm:prSet>
      <dgm:spPr/>
    </dgm:pt>
    <dgm:pt modelId="{544930FB-5628-4EFA-9D43-4C8995F68A78}" type="pres">
      <dgm:prSet presAssocID="{EE9E6DCF-F7E1-48A2-BD57-71BA0849200A}" presName="sibTrans" presStyleCnt="0"/>
      <dgm:spPr/>
    </dgm:pt>
    <dgm:pt modelId="{CF66BC36-4439-4B74-A5F7-1E32CAF77BE9}" type="pres">
      <dgm:prSet presAssocID="{D6A6DE04-B319-41DB-ACB4-B380C20E056B}" presName="compNode" presStyleCnt="0"/>
      <dgm:spPr/>
    </dgm:pt>
    <dgm:pt modelId="{476D5966-BB5B-4448-A90D-AC14208B2AFE}" type="pres">
      <dgm:prSet presAssocID="{D6A6DE04-B319-41DB-ACB4-B380C20E056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5E6D5D1-5EAA-421C-8E01-80E1E79C2927}" type="pres">
      <dgm:prSet presAssocID="{D6A6DE04-B319-41DB-ACB4-B380C20E05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5ABB12F-72CF-4316-A9FB-082E169051DB}" type="pres">
      <dgm:prSet presAssocID="{D6A6DE04-B319-41DB-ACB4-B380C20E056B}" presName="spaceRect" presStyleCnt="0"/>
      <dgm:spPr/>
    </dgm:pt>
    <dgm:pt modelId="{EC882417-3E2E-4342-B412-8BF2574F9CB0}" type="pres">
      <dgm:prSet presAssocID="{D6A6DE04-B319-41DB-ACB4-B380C20E05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282A10-E347-440A-A469-D100382B2FB8}" srcId="{96FBACEC-A590-42BF-B528-401B5F1209D4}" destId="{6FB539DB-41B2-4D09-ADF1-EAB430EA3B86}" srcOrd="1" destOrd="0" parTransId="{82343728-6B3A-4ACA-ADD9-7149007307AB}" sibTransId="{EE9E6DCF-F7E1-48A2-BD57-71BA0849200A}"/>
    <dgm:cxn modelId="{3CC08051-1AC7-4E49-BA8C-3E991EE25874}" srcId="{96FBACEC-A590-42BF-B528-401B5F1209D4}" destId="{3F8CFCCE-3EC2-4817-9F03-521959C81D2A}" srcOrd="0" destOrd="0" parTransId="{CF657542-D0D7-49DF-B242-55255A8455B8}" sibTransId="{931886AF-D98F-4C3D-91A1-392ECDB87CD6}"/>
    <dgm:cxn modelId="{A4B19B68-72CD-4149-ADDB-BCC1DBB709B6}" type="presOf" srcId="{6FB539DB-41B2-4D09-ADF1-EAB430EA3B86}" destId="{A320B00C-7E0B-4674-8D7F-574D21C18D11}" srcOrd="0" destOrd="0" presId="urn:microsoft.com/office/officeart/2018/5/layout/IconLeafLabelList"/>
    <dgm:cxn modelId="{4463FD94-5488-4205-8F7F-DB28183F9685}" srcId="{96FBACEC-A590-42BF-B528-401B5F1209D4}" destId="{D6A6DE04-B319-41DB-ACB4-B380C20E056B}" srcOrd="2" destOrd="0" parTransId="{2F6866F9-847E-4EB5-A22C-32B9F424F865}" sibTransId="{56628ECF-6B98-4EA6-875E-A9ACC7FB0E7B}"/>
    <dgm:cxn modelId="{9BD6EB9D-ABE1-2B4C-851B-8E2A09F1481D}" type="presOf" srcId="{96FBACEC-A590-42BF-B528-401B5F1209D4}" destId="{76E3DF1A-31A7-48B3-8708-919C74330707}" srcOrd="0" destOrd="0" presId="urn:microsoft.com/office/officeart/2018/5/layout/IconLeafLabelList"/>
    <dgm:cxn modelId="{B71C13BC-870F-0640-84AB-BE51D008CF3A}" type="presOf" srcId="{D6A6DE04-B319-41DB-ACB4-B380C20E056B}" destId="{EC882417-3E2E-4342-B412-8BF2574F9CB0}" srcOrd="0" destOrd="0" presId="urn:microsoft.com/office/officeart/2018/5/layout/IconLeafLabelList"/>
    <dgm:cxn modelId="{3D4BE2CD-EC65-0D43-8848-74640ABDDFA8}" type="presOf" srcId="{3F8CFCCE-3EC2-4817-9F03-521959C81D2A}" destId="{C115A88A-447D-4457-8866-83A5A1967BE8}" srcOrd="0" destOrd="0" presId="urn:microsoft.com/office/officeart/2018/5/layout/IconLeafLabelList"/>
    <dgm:cxn modelId="{2D462336-750F-B942-917F-9D9320AD79C8}" type="presParOf" srcId="{76E3DF1A-31A7-48B3-8708-919C74330707}" destId="{F2E7FC7D-CF40-4661-849A-D61065B706E8}" srcOrd="0" destOrd="0" presId="urn:microsoft.com/office/officeart/2018/5/layout/IconLeafLabelList"/>
    <dgm:cxn modelId="{C174561C-93FE-B34A-A4B0-ABE2A12CC328}" type="presParOf" srcId="{F2E7FC7D-CF40-4661-849A-D61065B706E8}" destId="{49B8B778-EDDA-4E3F-9A26-E2EB35FAE0B7}" srcOrd="0" destOrd="0" presId="urn:microsoft.com/office/officeart/2018/5/layout/IconLeafLabelList"/>
    <dgm:cxn modelId="{0E3BEDE1-6960-6942-B3C3-229706FDC519}" type="presParOf" srcId="{F2E7FC7D-CF40-4661-849A-D61065B706E8}" destId="{2C62A282-0C66-4042-A942-B324BAABF895}" srcOrd="1" destOrd="0" presId="urn:microsoft.com/office/officeart/2018/5/layout/IconLeafLabelList"/>
    <dgm:cxn modelId="{A4BF4B20-E967-BD4B-926E-D8AC3B9762DC}" type="presParOf" srcId="{F2E7FC7D-CF40-4661-849A-D61065B706E8}" destId="{5D4F6A6A-50F1-4E5D-BADC-024238DB2587}" srcOrd="2" destOrd="0" presId="urn:microsoft.com/office/officeart/2018/5/layout/IconLeafLabelList"/>
    <dgm:cxn modelId="{27FD9647-32C0-584C-B216-66DCAB8BE3BE}" type="presParOf" srcId="{F2E7FC7D-CF40-4661-849A-D61065B706E8}" destId="{C115A88A-447D-4457-8866-83A5A1967BE8}" srcOrd="3" destOrd="0" presId="urn:microsoft.com/office/officeart/2018/5/layout/IconLeafLabelList"/>
    <dgm:cxn modelId="{25C6260D-F1A5-554F-9598-DFB5697DA7B5}" type="presParOf" srcId="{76E3DF1A-31A7-48B3-8708-919C74330707}" destId="{D4814383-C8B5-4314-9B28-B9611D491962}" srcOrd="1" destOrd="0" presId="urn:microsoft.com/office/officeart/2018/5/layout/IconLeafLabelList"/>
    <dgm:cxn modelId="{4F9C46A0-A518-9649-9DA9-4890F6B70FF3}" type="presParOf" srcId="{76E3DF1A-31A7-48B3-8708-919C74330707}" destId="{A4723604-25BC-4E67-BB87-3759B40BC67D}" srcOrd="2" destOrd="0" presId="urn:microsoft.com/office/officeart/2018/5/layout/IconLeafLabelList"/>
    <dgm:cxn modelId="{3B8DBD9B-77B8-9943-9D9D-0E144011B468}" type="presParOf" srcId="{A4723604-25BC-4E67-BB87-3759B40BC67D}" destId="{DD3548C7-B4DC-4595-B280-2519CD327C11}" srcOrd="0" destOrd="0" presId="urn:microsoft.com/office/officeart/2018/5/layout/IconLeafLabelList"/>
    <dgm:cxn modelId="{A560D24F-7CB1-164E-A395-A242F459A3C6}" type="presParOf" srcId="{A4723604-25BC-4E67-BB87-3759B40BC67D}" destId="{3B5C9331-2F31-4C83-A42B-58D005C94DD2}" srcOrd="1" destOrd="0" presId="urn:microsoft.com/office/officeart/2018/5/layout/IconLeafLabelList"/>
    <dgm:cxn modelId="{BF180AFC-1377-B742-9FC9-ABCC35008DAA}" type="presParOf" srcId="{A4723604-25BC-4E67-BB87-3759B40BC67D}" destId="{63942005-31FD-4733-8840-FC33277BDDE2}" srcOrd="2" destOrd="0" presId="urn:microsoft.com/office/officeart/2018/5/layout/IconLeafLabelList"/>
    <dgm:cxn modelId="{9827293C-74CB-BC4C-A4CB-38D9940A9AFC}" type="presParOf" srcId="{A4723604-25BC-4E67-BB87-3759B40BC67D}" destId="{A320B00C-7E0B-4674-8D7F-574D21C18D11}" srcOrd="3" destOrd="0" presId="urn:microsoft.com/office/officeart/2018/5/layout/IconLeafLabelList"/>
    <dgm:cxn modelId="{F4769A7E-7EED-8B4D-BB7F-6F5D2D05B3BF}" type="presParOf" srcId="{76E3DF1A-31A7-48B3-8708-919C74330707}" destId="{544930FB-5628-4EFA-9D43-4C8995F68A78}" srcOrd="3" destOrd="0" presId="urn:microsoft.com/office/officeart/2018/5/layout/IconLeafLabelList"/>
    <dgm:cxn modelId="{7060D145-7826-A24F-83F4-09E7E30B0912}" type="presParOf" srcId="{76E3DF1A-31A7-48B3-8708-919C74330707}" destId="{CF66BC36-4439-4B74-A5F7-1E32CAF77BE9}" srcOrd="4" destOrd="0" presId="urn:microsoft.com/office/officeart/2018/5/layout/IconLeafLabelList"/>
    <dgm:cxn modelId="{E55F289E-6761-0D41-81CE-A611B8304995}" type="presParOf" srcId="{CF66BC36-4439-4B74-A5F7-1E32CAF77BE9}" destId="{476D5966-BB5B-4448-A90D-AC14208B2AFE}" srcOrd="0" destOrd="0" presId="urn:microsoft.com/office/officeart/2018/5/layout/IconLeafLabelList"/>
    <dgm:cxn modelId="{B273DB97-34B1-654B-8CA3-ED7B46108607}" type="presParOf" srcId="{CF66BC36-4439-4B74-A5F7-1E32CAF77BE9}" destId="{05E6D5D1-5EAA-421C-8E01-80E1E79C2927}" srcOrd="1" destOrd="0" presId="urn:microsoft.com/office/officeart/2018/5/layout/IconLeafLabelList"/>
    <dgm:cxn modelId="{16DFF55A-E653-A043-B18D-CD529A7AFD9E}" type="presParOf" srcId="{CF66BC36-4439-4B74-A5F7-1E32CAF77BE9}" destId="{35ABB12F-72CF-4316-A9FB-082E169051DB}" srcOrd="2" destOrd="0" presId="urn:microsoft.com/office/officeart/2018/5/layout/IconLeafLabelList"/>
    <dgm:cxn modelId="{BA46E616-C22F-6948-89BB-8157DF2AF846}" type="presParOf" srcId="{CF66BC36-4439-4B74-A5F7-1E32CAF77BE9}" destId="{EC882417-3E2E-4342-B412-8BF2574F9CB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866ECE-30C2-4482-A284-C07A8CB15087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2D2DFE-6865-480C-A76D-36DBF6202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Target: Our “At-Risk” &amp; “Cannot Lose” segments, representing over $1.1 million in vulnerable revenue.</a:t>
          </a:r>
        </a:p>
      </dgm:t>
    </dgm:pt>
    <dgm:pt modelId="{4D57B87D-EA34-4ACC-8BDE-7BE5F67DD6BE}" type="parTrans" cxnId="{76FE3F41-CA2E-4456-BB62-4F8B6C8ACD6F}">
      <dgm:prSet/>
      <dgm:spPr/>
      <dgm:t>
        <a:bodyPr/>
        <a:lstStyle/>
        <a:p>
          <a:endParaRPr lang="en-US"/>
        </a:p>
      </dgm:t>
    </dgm:pt>
    <dgm:pt modelId="{F796F196-BB52-4FB5-8F97-9191140694A2}" type="sibTrans" cxnId="{76FE3F41-CA2E-4456-BB62-4F8B6C8ACD6F}">
      <dgm:prSet/>
      <dgm:spPr/>
      <dgm:t>
        <a:bodyPr/>
        <a:lstStyle/>
        <a:p>
          <a:endParaRPr lang="en-US"/>
        </a:p>
      </dgm:t>
    </dgm:pt>
    <dgm:pt modelId="{2EF0561B-2C7C-4829-9287-704A747B07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Action: Deploy automated, data driven re-engagement campaigns triggered by increasing Recency scores.</a:t>
          </a:r>
        </a:p>
      </dgm:t>
    </dgm:pt>
    <dgm:pt modelId="{E83BC790-DD0D-43E5-9041-E8D469575291}" type="parTrans" cxnId="{9A61EE64-8DA4-4662-A14C-D1511F4C4449}">
      <dgm:prSet/>
      <dgm:spPr/>
      <dgm:t>
        <a:bodyPr/>
        <a:lstStyle/>
        <a:p>
          <a:endParaRPr lang="en-US"/>
        </a:p>
      </dgm:t>
    </dgm:pt>
    <dgm:pt modelId="{648649D9-1AB4-4C02-88FA-C165ADCADB3B}" type="sibTrans" cxnId="{9A61EE64-8DA4-4662-A14C-D1511F4C4449}">
      <dgm:prSet/>
      <dgm:spPr/>
      <dgm:t>
        <a:bodyPr/>
        <a:lstStyle/>
        <a:p>
          <a:endParaRPr lang="en-US"/>
        </a:p>
      </dgm:t>
    </dgm:pt>
    <dgm:pt modelId="{82F1EB94-BAE3-4FFD-AACE-E0567550E0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Insight: Our analysis revealed that Purchase Frequency is a key driver of value. These campaigns will focus on incentivizing the next purchase to pull customers back into an active buying cycle.</a:t>
          </a:r>
        </a:p>
      </dgm:t>
    </dgm:pt>
    <dgm:pt modelId="{4CB063E0-03FE-496B-9AEA-76DCC313F1FA}" type="parTrans" cxnId="{5229F11E-0B5C-4E63-8D83-56A3957619E2}">
      <dgm:prSet/>
      <dgm:spPr/>
      <dgm:t>
        <a:bodyPr/>
        <a:lstStyle/>
        <a:p>
          <a:endParaRPr lang="en-US"/>
        </a:p>
      </dgm:t>
    </dgm:pt>
    <dgm:pt modelId="{2A9742C7-C307-4A3B-B0DA-764956E5CFB6}" type="sibTrans" cxnId="{5229F11E-0B5C-4E63-8D83-56A3957619E2}">
      <dgm:prSet/>
      <dgm:spPr/>
      <dgm:t>
        <a:bodyPr/>
        <a:lstStyle/>
        <a:p>
          <a:endParaRPr lang="en-US"/>
        </a:p>
      </dgm:t>
    </dgm:pt>
    <dgm:pt modelId="{BB699EF9-0196-4EF9-B97C-402D3FB891CD}" type="pres">
      <dgm:prSet presAssocID="{5C866ECE-30C2-4482-A284-C07A8CB15087}" presName="root" presStyleCnt="0">
        <dgm:presLayoutVars>
          <dgm:dir/>
          <dgm:resizeHandles val="exact"/>
        </dgm:presLayoutVars>
      </dgm:prSet>
      <dgm:spPr/>
    </dgm:pt>
    <dgm:pt modelId="{1CFCE8AE-2D70-4D3E-B30A-6E06AA532174}" type="pres">
      <dgm:prSet presAssocID="{552D2DFE-6865-480C-A76D-36DBF620244B}" presName="compNode" presStyleCnt="0"/>
      <dgm:spPr/>
    </dgm:pt>
    <dgm:pt modelId="{BEF8D9ED-1FE9-4386-8758-4ED050D0F466}" type="pres">
      <dgm:prSet presAssocID="{552D2DFE-6865-480C-A76D-36DBF620244B}" presName="bgRect" presStyleLbl="bgShp" presStyleIdx="0" presStyleCnt="3"/>
      <dgm:spPr/>
    </dgm:pt>
    <dgm:pt modelId="{A71EE4F0-A360-43EC-907F-716F1B6F5025}" type="pres">
      <dgm:prSet presAssocID="{552D2DFE-6865-480C-A76D-36DBF62024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54A92AD4-A869-41C3-8D60-91DDA7B8C9E0}" type="pres">
      <dgm:prSet presAssocID="{552D2DFE-6865-480C-A76D-36DBF620244B}" presName="spaceRect" presStyleCnt="0"/>
      <dgm:spPr/>
    </dgm:pt>
    <dgm:pt modelId="{28EB4A96-75A3-4EE7-95C5-9686EFBDC159}" type="pres">
      <dgm:prSet presAssocID="{552D2DFE-6865-480C-A76D-36DBF620244B}" presName="parTx" presStyleLbl="revTx" presStyleIdx="0" presStyleCnt="3">
        <dgm:presLayoutVars>
          <dgm:chMax val="0"/>
          <dgm:chPref val="0"/>
        </dgm:presLayoutVars>
      </dgm:prSet>
      <dgm:spPr/>
    </dgm:pt>
    <dgm:pt modelId="{245B82BB-AEBF-415D-B40C-FF673022027D}" type="pres">
      <dgm:prSet presAssocID="{F796F196-BB52-4FB5-8F97-9191140694A2}" presName="sibTrans" presStyleCnt="0"/>
      <dgm:spPr/>
    </dgm:pt>
    <dgm:pt modelId="{EB498EA1-4229-4ACE-9BEB-0CEF54D40DAB}" type="pres">
      <dgm:prSet presAssocID="{2EF0561B-2C7C-4829-9287-704A747B076C}" presName="compNode" presStyleCnt="0"/>
      <dgm:spPr/>
    </dgm:pt>
    <dgm:pt modelId="{1F090BAF-60C3-4066-BC96-85A8A3BECB22}" type="pres">
      <dgm:prSet presAssocID="{2EF0561B-2C7C-4829-9287-704A747B076C}" presName="bgRect" presStyleLbl="bgShp" presStyleIdx="1" presStyleCnt="3"/>
      <dgm:spPr/>
    </dgm:pt>
    <dgm:pt modelId="{4371A879-B864-47C2-B2AD-5E5850023F1F}" type="pres">
      <dgm:prSet presAssocID="{2EF0561B-2C7C-4829-9287-704A747B07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E188C41-8607-4068-9476-4C3FA2D45FE2}" type="pres">
      <dgm:prSet presAssocID="{2EF0561B-2C7C-4829-9287-704A747B076C}" presName="spaceRect" presStyleCnt="0"/>
      <dgm:spPr/>
    </dgm:pt>
    <dgm:pt modelId="{541F751E-12C7-4D4B-B58E-219E96C2EBB0}" type="pres">
      <dgm:prSet presAssocID="{2EF0561B-2C7C-4829-9287-704A747B076C}" presName="parTx" presStyleLbl="revTx" presStyleIdx="1" presStyleCnt="3">
        <dgm:presLayoutVars>
          <dgm:chMax val="0"/>
          <dgm:chPref val="0"/>
        </dgm:presLayoutVars>
      </dgm:prSet>
      <dgm:spPr/>
    </dgm:pt>
    <dgm:pt modelId="{DC9EC596-CFBA-4A46-904B-349F01B4FE87}" type="pres">
      <dgm:prSet presAssocID="{648649D9-1AB4-4C02-88FA-C165ADCADB3B}" presName="sibTrans" presStyleCnt="0"/>
      <dgm:spPr/>
    </dgm:pt>
    <dgm:pt modelId="{45B5152C-7565-49B3-867C-66791FE7EFD9}" type="pres">
      <dgm:prSet presAssocID="{82F1EB94-BAE3-4FFD-AACE-E0567550E036}" presName="compNode" presStyleCnt="0"/>
      <dgm:spPr/>
    </dgm:pt>
    <dgm:pt modelId="{71DB165D-2FE2-4763-9E31-BE951FBCF761}" type="pres">
      <dgm:prSet presAssocID="{82F1EB94-BAE3-4FFD-AACE-E0567550E036}" presName="bgRect" presStyleLbl="bgShp" presStyleIdx="2" presStyleCnt="3"/>
      <dgm:spPr/>
    </dgm:pt>
    <dgm:pt modelId="{7779C0AA-3D34-49E5-BFF1-D5D45559C965}" type="pres">
      <dgm:prSet presAssocID="{82F1EB94-BAE3-4FFD-AACE-E0567550E0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73615AE4-7934-4CBC-9AAD-B1FA688AA3A7}" type="pres">
      <dgm:prSet presAssocID="{82F1EB94-BAE3-4FFD-AACE-E0567550E036}" presName="spaceRect" presStyleCnt="0"/>
      <dgm:spPr/>
    </dgm:pt>
    <dgm:pt modelId="{9E78646F-DC7F-41D4-9A2A-7FF0E00C7D47}" type="pres">
      <dgm:prSet presAssocID="{82F1EB94-BAE3-4FFD-AACE-E0567550E0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229F11E-0B5C-4E63-8D83-56A3957619E2}" srcId="{5C866ECE-30C2-4482-A284-C07A8CB15087}" destId="{82F1EB94-BAE3-4FFD-AACE-E0567550E036}" srcOrd="2" destOrd="0" parTransId="{4CB063E0-03FE-496B-9AEA-76DCC313F1FA}" sibTransId="{2A9742C7-C307-4A3B-B0DA-764956E5CFB6}"/>
    <dgm:cxn modelId="{3434582A-142A-1C4F-B443-F8A354C9BE61}" type="presOf" srcId="{552D2DFE-6865-480C-A76D-36DBF620244B}" destId="{28EB4A96-75A3-4EE7-95C5-9686EFBDC159}" srcOrd="0" destOrd="0" presId="urn:microsoft.com/office/officeart/2018/2/layout/IconVerticalSolidList"/>
    <dgm:cxn modelId="{4EEB0F36-8A58-554B-8A9B-F02C29F7E9DF}" type="presOf" srcId="{5C866ECE-30C2-4482-A284-C07A8CB15087}" destId="{BB699EF9-0196-4EF9-B97C-402D3FB891CD}" srcOrd="0" destOrd="0" presId="urn:microsoft.com/office/officeart/2018/2/layout/IconVerticalSolidList"/>
    <dgm:cxn modelId="{76FE3F41-CA2E-4456-BB62-4F8B6C8ACD6F}" srcId="{5C866ECE-30C2-4482-A284-C07A8CB15087}" destId="{552D2DFE-6865-480C-A76D-36DBF620244B}" srcOrd="0" destOrd="0" parTransId="{4D57B87D-EA34-4ACC-8BDE-7BE5F67DD6BE}" sibTransId="{F796F196-BB52-4FB5-8F97-9191140694A2}"/>
    <dgm:cxn modelId="{9A61EE64-8DA4-4662-A14C-D1511F4C4449}" srcId="{5C866ECE-30C2-4482-A284-C07A8CB15087}" destId="{2EF0561B-2C7C-4829-9287-704A747B076C}" srcOrd="1" destOrd="0" parTransId="{E83BC790-DD0D-43E5-9041-E8D469575291}" sibTransId="{648649D9-1AB4-4C02-88FA-C165ADCADB3B}"/>
    <dgm:cxn modelId="{F644F270-6884-134D-BF22-E99C289F8699}" type="presOf" srcId="{82F1EB94-BAE3-4FFD-AACE-E0567550E036}" destId="{9E78646F-DC7F-41D4-9A2A-7FF0E00C7D47}" srcOrd="0" destOrd="0" presId="urn:microsoft.com/office/officeart/2018/2/layout/IconVerticalSolidList"/>
    <dgm:cxn modelId="{5B7CAEE6-FCCF-114A-AC2D-9F7036A49D6C}" type="presOf" srcId="{2EF0561B-2C7C-4829-9287-704A747B076C}" destId="{541F751E-12C7-4D4B-B58E-219E96C2EBB0}" srcOrd="0" destOrd="0" presId="urn:microsoft.com/office/officeart/2018/2/layout/IconVerticalSolidList"/>
    <dgm:cxn modelId="{B9E2ADF3-60E8-0E46-8544-414F486770E8}" type="presParOf" srcId="{BB699EF9-0196-4EF9-B97C-402D3FB891CD}" destId="{1CFCE8AE-2D70-4D3E-B30A-6E06AA532174}" srcOrd="0" destOrd="0" presId="urn:microsoft.com/office/officeart/2018/2/layout/IconVerticalSolidList"/>
    <dgm:cxn modelId="{FB49470D-E781-074B-B646-3770D9FB0BA0}" type="presParOf" srcId="{1CFCE8AE-2D70-4D3E-B30A-6E06AA532174}" destId="{BEF8D9ED-1FE9-4386-8758-4ED050D0F466}" srcOrd="0" destOrd="0" presId="urn:microsoft.com/office/officeart/2018/2/layout/IconVerticalSolidList"/>
    <dgm:cxn modelId="{C64FE4A0-C0BC-5D4B-A2CF-BA4C761027BC}" type="presParOf" srcId="{1CFCE8AE-2D70-4D3E-B30A-6E06AA532174}" destId="{A71EE4F0-A360-43EC-907F-716F1B6F5025}" srcOrd="1" destOrd="0" presId="urn:microsoft.com/office/officeart/2018/2/layout/IconVerticalSolidList"/>
    <dgm:cxn modelId="{6F09A0A8-CA05-F544-9D4E-C692453F6217}" type="presParOf" srcId="{1CFCE8AE-2D70-4D3E-B30A-6E06AA532174}" destId="{54A92AD4-A869-41C3-8D60-91DDA7B8C9E0}" srcOrd="2" destOrd="0" presId="urn:microsoft.com/office/officeart/2018/2/layout/IconVerticalSolidList"/>
    <dgm:cxn modelId="{2B8CFC29-625D-8143-B349-A8316C2E21E6}" type="presParOf" srcId="{1CFCE8AE-2D70-4D3E-B30A-6E06AA532174}" destId="{28EB4A96-75A3-4EE7-95C5-9686EFBDC159}" srcOrd="3" destOrd="0" presId="urn:microsoft.com/office/officeart/2018/2/layout/IconVerticalSolidList"/>
    <dgm:cxn modelId="{D0C38E5D-A04F-4C43-AFEC-366E8EB2FB78}" type="presParOf" srcId="{BB699EF9-0196-4EF9-B97C-402D3FB891CD}" destId="{245B82BB-AEBF-415D-B40C-FF673022027D}" srcOrd="1" destOrd="0" presId="urn:microsoft.com/office/officeart/2018/2/layout/IconVerticalSolidList"/>
    <dgm:cxn modelId="{6C0F3375-3917-574F-8516-96092A85B039}" type="presParOf" srcId="{BB699EF9-0196-4EF9-B97C-402D3FB891CD}" destId="{EB498EA1-4229-4ACE-9BEB-0CEF54D40DAB}" srcOrd="2" destOrd="0" presId="urn:microsoft.com/office/officeart/2018/2/layout/IconVerticalSolidList"/>
    <dgm:cxn modelId="{9FDF10AF-2E1A-2C40-B9B7-8A6937FBA071}" type="presParOf" srcId="{EB498EA1-4229-4ACE-9BEB-0CEF54D40DAB}" destId="{1F090BAF-60C3-4066-BC96-85A8A3BECB22}" srcOrd="0" destOrd="0" presId="urn:microsoft.com/office/officeart/2018/2/layout/IconVerticalSolidList"/>
    <dgm:cxn modelId="{FFF61D0E-98F7-0D4E-9387-B87A19E65F43}" type="presParOf" srcId="{EB498EA1-4229-4ACE-9BEB-0CEF54D40DAB}" destId="{4371A879-B864-47C2-B2AD-5E5850023F1F}" srcOrd="1" destOrd="0" presId="urn:microsoft.com/office/officeart/2018/2/layout/IconVerticalSolidList"/>
    <dgm:cxn modelId="{E411FE2B-300A-0141-870A-DBFF09E389B6}" type="presParOf" srcId="{EB498EA1-4229-4ACE-9BEB-0CEF54D40DAB}" destId="{AE188C41-8607-4068-9476-4C3FA2D45FE2}" srcOrd="2" destOrd="0" presId="urn:microsoft.com/office/officeart/2018/2/layout/IconVerticalSolidList"/>
    <dgm:cxn modelId="{92B82645-1D3B-604A-BE27-5C2A60508163}" type="presParOf" srcId="{EB498EA1-4229-4ACE-9BEB-0CEF54D40DAB}" destId="{541F751E-12C7-4D4B-B58E-219E96C2EBB0}" srcOrd="3" destOrd="0" presId="urn:microsoft.com/office/officeart/2018/2/layout/IconVerticalSolidList"/>
    <dgm:cxn modelId="{A20B0E52-4886-6C4E-B846-BCF35007281E}" type="presParOf" srcId="{BB699EF9-0196-4EF9-B97C-402D3FB891CD}" destId="{DC9EC596-CFBA-4A46-904B-349F01B4FE87}" srcOrd="3" destOrd="0" presId="urn:microsoft.com/office/officeart/2018/2/layout/IconVerticalSolidList"/>
    <dgm:cxn modelId="{4C74E63E-3C1D-E14B-BEB3-B7553D5C0DD5}" type="presParOf" srcId="{BB699EF9-0196-4EF9-B97C-402D3FB891CD}" destId="{45B5152C-7565-49B3-867C-66791FE7EFD9}" srcOrd="4" destOrd="0" presId="urn:microsoft.com/office/officeart/2018/2/layout/IconVerticalSolidList"/>
    <dgm:cxn modelId="{2304FA17-C368-6148-A2C2-D148F23F03CD}" type="presParOf" srcId="{45B5152C-7565-49B3-867C-66791FE7EFD9}" destId="{71DB165D-2FE2-4763-9E31-BE951FBCF761}" srcOrd="0" destOrd="0" presId="urn:microsoft.com/office/officeart/2018/2/layout/IconVerticalSolidList"/>
    <dgm:cxn modelId="{4B10171B-46F4-0A45-8590-DD91E194F8E1}" type="presParOf" srcId="{45B5152C-7565-49B3-867C-66791FE7EFD9}" destId="{7779C0AA-3D34-49E5-BFF1-D5D45559C965}" srcOrd="1" destOrd="0" presId="urn:microsoft.com/office/officeart/2018/2/layout/IconVerticalSolidList"/>
    <dgm:cxn modelId="{ED5BAB23-7424-2C49-9880-6DE9683EBE26}" type="presParOf" srcId="{45B5152C-7565-49B3-867C-66791FE7EFD9}" destId="{73615AE4-7934-4CBC-9AAD-B1FA688AA3A7}" srcOrd="2" destOrd="0" presId="urn:microsoft.com/office/officeart/2018/2/layout/IconVerticalSolidList"/>
    <dgm:cxn modelId="{18FC0381-950F-C444-B4FE-7517BF8318FF}" type="presParOf" srcId="{45B5152C-7565-49B3-867C-66791FE7EFD9}" destId="{9E78646F-DC7F-41D4-9A2A-7FF0E00C7D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5C7306-E0A6-4C85-8D8E-69C031106EE3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80E781-DFE6-4A63-8C66-31959E404C0D}">
      <dgm:prSet/>
      <dgm:spPr/>
      <dgm:t>
        <a:bodyPr/>
        <a:lstStyle/>
        <a:p>
          <a:r>
            <a:rPr lang="en-US"/>
            <a:t>Target: Our “New” &amp; “Promising”</a:t>
          </a:r>
        </a:p>
      </dgm:t>
    </dgm:pt>
    <dgm:pt modelId="{35453009-B4A7-4336-9FA7-D7A6F5A345B5}" type="parTrans" cxnId="{64D43F48-B77D-4C39-99AC-CB2EC2DC69FF}">
      <dgm:prSet/>
      <dgm:spPr/>
      <dgm:t>
        <a:bodyPr/>
        <a:lstStyle/>
        <a:p>
          <a:endParaRPr lang="en-US"/>
        </a:p>
      </dgm:t>
    </dgm:pt>
    <dgm:pt modelId="{B03EC40E-DBE2-452C-BFF7-5EEDC6BDF646}" type="sibTrans" cxnId="{64D43F48-B77D-4C39-99AC-CB2EC2DC69FF}">
      <dgm:prSet/>
      <dgm:spPr/>
      <dgm:t>
        <a:bodyPr/>
        <a:lstStyle/>
        <a:p>
          <a:endParaRPr lang="en-US"/>
        </a:p>
      </dgm:t>
    </dgm:pt>
    <dgm:pt modelId="{D64AEBBC-D4AC-4B81-9347-8DC7D903B488}">
      <dgm:prSet/>
      <dgm:spPr/>
      <dgm:t>
        <a:bodyPr/>
        <a:lstStyle/>
        <a:p>
          <a:r>
            <a:rPr lang="en-US"/>
            <a:t>The Action: Implement a “Welcome Journey” email series that is laser-focused on one single goal: securing the second purchase.</a:t>
          </a:r>
        </a:p>
      </dgm:t>
    </dgm:pt>
    <dgm:pt modelId="{AF7AC436-413D-4690-83E6-DB5FD05BD96F}" type="parTrans" cxnId="{30DF2FA0-9EB9-4668-A65A-09D00D8B4027}">
      <dgm:prSet/>
      <dgm:spPr/>
      <dgm:t>
        <a:bodyPr/>
        <a:lstStyle/>
        <a:p>
          <a:endParaRPr lang="en-US"/>
        </a:p>
      </dgm:t>
    </dgm:pt>
    <dgm:pt modelId="{50EE25A9-5753-4EA9-BC75-4ED8C873D2B2}" type="sibTrans" cxnId="{30DF2FA0-9EB9-4668-A65A-09D00D8B4027}">
      <dgm:prSet/>
      <dgm:spPr/>
      <dgm:t>
        <a:bodyPr/>
        <a:lstStyle/>
        <a:p>
          <a:endParaRPr lang="en-US"/>
        </a:p>
      </dgm:t>
    </dgm:pt>
    <dgm:pt modelId="{7D1497AC-0EAB-4806-88EC-DCC926DC4001}">
      <dgm:prSet/>
      <dgm:spPr/>
      <dgm:t>
        <a:bodyPr/>
        <a:lstStyle/>
        <a:p>
          <a:r>
            <a:rPr lang="en-US"/>
            <a:t>The Insight: Our CLV model proved that a new customer’s future value is $0 until they make a second purchase. This is the highest-leverage point in the entire customer lifecycle to create a long-term, valuable relationship.</a:t>
          </a:r>
        </a:p>
      </dgm:t>
    </dgm:pt>
    <dgm:pt modelId="{C582479A-5D2D-4A5C-9952-82CFACEBA24A}" type="parTrans" cxnId="{9200163B-DE3E-4536-80C0-45DC16CAB94F}">
      <dgm:prSet/>
      <dgm:spPr/>
      <dgm:t>
        <a:bodyPr/>
        <a:lstStyle/>
        <a:p>
          <a:endParaRPr lang="en-US"/>
        </a:p>
      </dgm:t>
    </dgm:pt>
    <dgm:pt modelId="{E349C322-9C40-4AFA-BF7D-24EEA0E2300D}" type="sibTrans" cxnId="{9200163B-DE3E-4536-80C0-45DC16CAB94F}">
      <dgm:prSet/>
      <dgm:spPr/>
      <dgm:t>
        <a:bodyPr/>
        <a:lstStyle/>
        <a:p>
          <a:endParaRPr lang="en-US"/>
        </a:p>
      </dgm:t>
    </dgm:pt>
    <dgm:pt modelId="{1745CC47-A648-A541-A1C2-C30017260AE1}" type="pres">
      <dgm:prSet presAssocID="{565C7306-E0A6-4C85-8D8E-69C031106EE3}" presName="diagram" presStyleCnt="0">
        <dgm:presLayoutVars>
          <dgm:dir/>
          <dgm:resizeHandles val="exact"/>
        </dgm:presLayoutVars>
      </dgm:prSet>
      <dgm:spPr/>
    </dgm:pt>
    <dgm:pt modelId="{FF2A112C-1436-C94B-83FE-79C8A1C1FFAE}" type="pres">
      <dgm:prSet presAssocID="{2880E781-DFE6-4A63-8C66-31959E404C0D}" presName="node" presStyleLbl="node1" presStyleIdx="0" presStyleCnt="3">
        <dgm:presLayoutVars>
          <dgm:bulletEnabled val="1"/>
        </dgm:presLayoutVars>
      </dgm:prSet>
      <dgm:spPr/>
    </dgm:pt>
    <dgm:pt modelId="{F2FF3EBB-5307-3E4C-9C13-8DD5AEDBA77E}" type="pres">
      <dgm:prSet presAssocID="{B03EC40E-DBE2-452C-BFF7-5EEDC6BDF646}" presName="sibTrans" presStyleLbl="sibTrans2D1" presStyleIdx="0" presStyleCnt="2"/>
      <dgm:spPr/>
    </dgm:pt>
    <dgm:pt modelId="{D925A4CB-E7A9-5746-89FB-526B37254F2E}" type="pres">
      <dgm:prSet presAssocID="{B03EC40E-DBE2-452C-BFF7-5EEDC6BDF646}" presName="connectorText" presStyleLbl="sibTrans2D1" presStyleIdx="0" presStyleCnt="2"/>
      <dgm:spPr/>
    </dgm:pt>
    <dgm:pt modelId="{6507D473-4225-CC4F-855B-D8A2050BDC00}" type="pres">
      <dgm:prSet presAssocID="{D64AEBBC-D4AC-4B81-9347-8DC7D903B488}" presName="node" presStyleLbl="node1" presStyleIdx="1" presStyleCnt="3">
        <dgm:presLayoutVars>
          <dgm:bulletEnabled val="1"/>
        </dgm:presLayoutVars>
      </dgm:prSet>
      <dgm:spPr/>
    </dgm:pt>
    <dgm:pt modelId="{567717CB-CE86-BB4B-B9F1-3C7E3201DBBA}" type="pres">
      <dgm:prSet presAssocID="{50EE25A9-5753-4EA9-BC75-4ED8C873D2B2}" presName="sibTrans" presStyleLbl="sibTrans2D1" presStyleIdx="1" presStyleCnt="2"/>
      <dgm:spPr/>
    </dgm:pt>
    <dgm:pt modelId="{2DB035CD-AE53-CB45-8BA9-1BD7E44B36C0}" type="pres">
      <dgm:prSet presAssocID="{50EE25A9-5753-4EA9-BC75-4ED8C873D2B2}" presName="connectorText" presStyleLbl="sibTrans2D1" presStyleIdx="1" presStyleCnt="2"/>
      <dgm:spPr/>
    </dgm:pt>
    <dgm:pt modelId="{A190F3B4-30A4-C746-B58E-EA4A80B5C025}" type="pres">
      <dgm:prSet presAssocID="{7D1497AC-0EAB-4806-88EC-DCC926DC4001}" presName="node" presStyleLbl="node1" presStyleIdx="2" presStyleCnt="3">
        <dgm:presLayoutVars>
          <dgm:bulletEnabled val="1"/>
        </dgm:presLayoutVars>
      </dgm:prSet>
      <dgm:spPr/>
    </dgm:pt>
  </dgm:ptLst>
  <dgm:cxnLst>
    <dgm:cxn modelId="{9200163B-DE3E-4536-80C0-45DC16CAB94F}" srcId="{565C7306-E0A6-4C85-8D8E-69C031106EE3}" destId="{7D1497AC-0EAB-4806-88EC-DCC926DC4001}" srcOrd="2" destOrd="0" parTransId="{C582479A-5D2D-4A5C-9952-82CFACEBA24A}" sibTransId="{E349C322-9C40-4AFA-BF7D-24EEA0E2300D}"/>
    <dgm:cxn modelId="{64D43F48-B77D-4C39-99AC-CB2EC2DC69FF}" srcId="{565C7306-E0A6-4C85-8D8E-69C031106EE3}" destId="{2880E781-DFE6-4A63-8C66-31959E404C0D}" srcOrd="0" destOrd="0" parTransId="{35453009-B4A7-4336-9FA7-D7A6F5A345B5}" sibTransId="{B03EC40E-DBE2-452C-BFF7-5EEDC6BDF646}"/>
    <dgm:cxn modelId="{9CB0878A-70D2-DD43-819B-2D35286A3960}" type="presOf" srcId="{D64AEBBC-D4AC-4B81-9347-8DC7D903B488}" destId="{6507D473-4225-CC4F-855B-D8A2050BDC00}" srcOrd="0" destOrd="0" presId="urn:microsoft.com/office/officeart/2005/8/layout/process5"/>
    <dgm:cxn modelId="{7611858E-C97C-5B4D-B5A5-33F40E0F46CC}" type="presOf" srcId="{B03EC40E-DBE2-452C-BFF7-5EEDC6BDF646}" destId="{D925A4CB-E7A9-5746-89FB-526B37254F2E}" srcOrd="1" destOrd="0" presId="urn:microsoft.com/office/officeart/2005/8/layout/process5"/>
    <dgm:cxn modelId="{30DF2FA0-9EB9-4668-A65A-09D00D8B4027}" srcId="{565C7306-E0A6-4C85-8D8E-69C031106EE3}" destId="{D64AEBBC-D4AC-4B81-9347-8DC7D903B488}" srcOrd="1" destOrd="0" parTransId="{AF7AC436-413D-4690-83E6-DB5FD05BD96F}" sibTransId="{50EE25A9-5753-4EA9-BC75-4ED8C873D2B2}"/>
    <dgm:cxn modelId="{2B2B05A8-C464-D642-86E2-CCCE72FA335E}" type="presOf" srcId="{50EE25A9-5753-4EA9-BC75-4ED8C873D2B2}" destId="{567717CB-CE86-BB4B-B9F1-3C7E3201DBBA}" srcOrd="0" destOrd="0" presId="urn:microsoft.com/office/officeart/2005/8/layout/process5"/>
    <dgm:cxn modelId="{23BE1BAA-6DCF-E644-82F7-7B6E7F546856}" type="presOf" srcId="{2880E781-DFE6-4A63-8C66-31959E404C0D}" destId="{FF2A112C-1436-C94B-83FE-79C8A1C1FFAE}" srcOrd="0" destOrd="0" presId="urn:microsoft.com/office/officeart/2005/8/layout/process5"/>
    <dgm:cxn modelId="{4147BFBF-6251-6843-AAA8-400E49A94817}" type="presOf" srcId="{50EE25A9-5753-4EA9-BC75-4ED8C873D2B2}" destId="{2DB035CD-AE53-CB45-8BA9-1BD7E44B36C0}" srcOrd="1" destOrd="0" presId="urn:microsoft.com/office/officeart/2005/8/layout/process5"/>
    <dgm:cxn modelId="{CAFCC6D0-09CE-BF4E-9A06-6F853466A376}" type="presOf" srcId="{7D1497AC-0EAB-4806-88EC-DCC926DC4001}" destId="{A190F3B4-30A4-C746-B58E-EA4A80B5C025}" srcOrd="0" destOrd="0" presId="urn:microsoft.com/office/officeart/2005/8/layout/process5"/>
    <dgm:cxn modelId="{C815B9D1-31E6-9E4F-B11F-27A025F784B1}" type="presOf" srcId="{565C7306-E0A6-4C85-8D8E-69C031106EE3}" destId="{1745CC47-A648-A541-A1C2-C30017260AE1}" srcOrd="0" destOrd="0" presId="urn:microsoft.com/office/officeart/2005/8/layout/process5"/>
    <dgm:cxn modelId="{A3600BDA-6855-134E-BA09-E91F51DD0EB9}" type="presOf" srcId="{B03EC40E-DBE2-452C-BFF7-5EEDC6BDF646}" destId="{F2FF3EBB-5307-3E4C-9C13-8DD5AEDBA77E}" srcOrd="0" destOrd="0" presId="urn:microsoft.com/office/officeart/2005/8/layout/process5"/>
    <dgm:cxn modelId="{20CA12E1-459A-3148-82D2-45671B5B5F85}" type="presParOf" srcId="{1745CC47-A648-A541-A1C2-C30017260AE1}" destId="{FF2A112C-1436-C94B-83FE-79C8A1C1FFAE}" srcOrd="0" destOrd="0" presId="urn:microsoft.com/office/officeart/2005/8/layout/process5"/>
    <dgm:cxn modelId="{18640717-FC1D-D446-8B68-5E21894CA4B9}" type="presParOf" srcId="{1745CC47-A648-A541-A1C2-C30017260AE1}" destId="{F2FF3EBB-5307-3E4C-9C13-8DD5AEDBA77E}" srcOrd="1" destOrd="0" presId="urn:microsoft.com/office/officeart/2005/8/layout/process5"/>
    <dgm:cxn modelId="{F77BD2F5-E8A8-954F-BB89-9E4495CBCDCC}" type="presParOf" srcId="{F2FF3EBB-5307-3E4C-9C13-8DD5AEDBA77E}" destId="{D925A4CB-E7A9-5746-89FB-526B37254F2E}" srcOrd="0" destOrd="0" presId="urn:microsoft.com/office/officeart/2005/8/layout/process5"/>
    <dgm:cxn modelId="{4261FD6D-1EAB-174F-B5E3-3CCA38B3EC3A}" type="presParOf" srcId="{1745CC47-A648-A541-A1C2-C30017260AE1}" destId="{6507D473-4225-CC4F-855B-D8A2050BDC00}" srcOrd="2" destOrd="0" presId="urn:microsoft.com/office/officeart/2005/8/layout/process5"/>
    <dgm:cxn modelId="{DD8172C2-1642-B140-B876-36DED610CC58}" type="presParOf" srcId="{1745CC47-A648-A541-A1C2-C30017260AE1}" destId="{567717CB-CE86-BB4B-B9F1-3C7E3201DBBA}" srcOrd="3" destOrd="0" presId="urn:microsoft.com/office/officeart/2005/8/layout/process5"/>
    <dgm:cxn modelId="{DEE4B4DD-0BFE-5642-A4D6-E142857C7437}" type="presParOf" srcId="{567717CB-CE86-BB4B-B9F1-3C7E3201DBBA}" destId="{2DB035CD-AE53-CB45-8BA9-1BD7E44B36C0}" srcOrd="0" destOrd="0" presId="urn:microsoft.com/office/officeart/2005/8/layout/process5"/>
    <dgm:cxn modelId="{9827D4FD-0593-A648-8F32-806317828027}" type="presParOf" srcId="{1745CC47-A648-A541-A1C2-C30017260AE1}" destId="{A190F3B4-30A4-C746-B58E-EA4A80B5C02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3F94D9-3B3D-4934-A374-E70475DFAD4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6CA8CF-A8A1-4966-95D9-87C6C6262F98}">
      <dgm:prSet/>
      <dgm:spPr/>
      <dgm:t>
        <a:bodyPr/>
        <a:lstStyle/>
        <a:p>
          <a:pPr>
            <a:defRPr cap="all"/>
          </a:pPr>
          <a:r>
            <a:rPr lang="en-US"/>
            <a:t>Action: Fully deploy the Churn Prediction Model into our CRM, providing the marketing team with a daily, prioritized list of at-risk customers.</a:t>
          </a:r>
        </a:p>
      </dgm:t>
    </dgm:pt>
    <dgm:pt modelId="{299530ED-21C6-4AD0-B382-3A9FA7C079B8}" type="parTrans" cxnId="{B0BDD2F3-6475-48DB-B224-88DCAD896C29}">
      <dgm:prSet/>
      <dgm:spPr/>
      <dgm:t>
        <a:bodyPr/>
        <a:lstStyle/>
        <a:p>
          <a:endParaRPr lang="en-US"/>
        </a:p>
      </dgm:t>
    </dgm:pt>
    <dgm:pt modelId="{7BC1D275-A8A6-4F2E-A6CB-F1E564F9005E}" type="sibTrans" cxnId="{B0BDD2F3-6475-48DB-B224-88DCAD896C29}">
      <dgm:prSet/>
      <dgm:spPr/>
      <dgm:t>
        <a:bodyPr/>
        <a:lstStyle/>
        <a:p>
          <a:endParaRPr lang="en-US"/>
        </a:p>
      </dgm:t>
    </dgm:pt>
    <dgm:pt modelId="{F1BC46C7-74A7-4A86-BF1D-13B69B65C82A}">
      <dgm:prSet/>
      <dgm:spPr/>
      <dgm:t>
        <a:bodyPr/>
        <a:lstStyle/>
        <a:p>
          <a:pPr>
            <a:defRPr cap="all"/>
          </a:pPr>
          <a:r>
            <a:rPr lang="en-US"/>
            <a:t>Goal: Reduce churn within our “Champion” segment by a target of 10%</a:t>
          </a:r>
        </a:p>
      </dgm:t>
    </dgm:pt>
    <dgm:pt modelId="{5F6E83F4-6437-4606-B0F0-43FFC47DFA66}" type="parTrans" cxnId="{2BD2F9AD-BACD-46AD-9386-BAD3B1044E9E}">
      <dgm:prSet/>
      <dgm:spPr/>
      <dgm:t>
        <a:bodyPr/>
        <a:lstStyle/>
        <a:p>
          <a:endParaRPr lang="en-US"/>
        </a:p>
      </dgm:t>
    </dgm:pt>
    <dgm:pt modelId="{78C50031-EC89-41EA-A5C1-B984AB6A232E}" type="sibTrans" cxnId="{2BD2F9AD-BACD-46AD-9386-BAD3B1044E9E}">
      <dgm:prSet/>
      <dgm:spPr/>
      <dgm:t>
        <a:bodyPr/>
        <a:lstStyle/>
        <a:p>
          <a:endParaRPr lang="en-US"/>
        </a:p>
      </dgm:t>
    </dgm:pt>
    <dgm:pt modelId="{4AA8DCDF-DA3A-4024-B779-B6C3A465C1B9}">
      <dgm:prSet/>
      <dgm:spPr/>
      <dgm:t>
        <a:bodyPr/>
        <a:lstStyle/>
        <a:p>
          <a:pPr>
            <a:defRPr cap="all"/>
          </a:pPr>
          <a:r>
            <a:rPr lang="en-US"/>
            <a:t>ROI: Protecting our most valuable segment has an exponential impact on profitability.</a:t>
          </a:r>
        </a:p>
      </dgm:t>
    </dgm:pt>
    <dgm:pt modelId="{46B6E50E-E4D6-4FEA-87F1-2ED37C7EFC74}" type="parTrans" cxnId="{3E2B2CDD-C456-4FF3-925D-852A9714ECD2}">
      <dgm:prSet/>
      <dgm:spPr/>
      <dgm:t>
        <a:bodyPr/>
        <a:lstStyle/>
        <a:p>
          <a:endParaRPr lang="en-US"/>
        </a:p>
      </dgm:t>
    </dgm:pt>
    <dgm:pt modelId="{797E8246-153F-4701-A16F-21C47995B2EF}" type="sibTrans" cxnId="{3E2B2CDD-C456-4FF3-925D-852A9714ECD2}">
      <dgm:prSet/>
      <dgm:spPr/>
      <dgm:t>
        <a:bodyPr/>
        <a:lstStyle/>
        <a:p>
          <a:endParaRPr lang="en-US"/>
        </a:p>
      </dgm:t>
    </dgm:pt>
    <dgm:pt modelId="{AF506BE4-D612-AC41-A575-399A1F6BC890}" type="pres">
      <dgm:prSet presAssocID="{253F94D9-3B3D-4934-A374-E70475DFAD4A}" presName="vert0" presStyleCnt="0">
        <dgm:presLayoutVars>
          <dgm:dir/>
          <dgm:animOne val="branch"/>
          <dgm:animLvl val="lvl"/>
        </dgm:presLayoutVars>
      </dgm:prSet>
      <dgm:spPr/>
    </dgm:pt>
    <dgm:pt modelId="{53E0D922-1D08-5440-BA20-BDD017B4F088}" type="pres">
      <dgm:prSet presAssocID="{836CA8CF-A8A1-4966-95D9-87C6C6262F98}" presName="thickLine" presStyleLbl="alignNode1" presStyleIdx="0" presStyleCnt="3"/>
      <dgm:spPr/>
    </dgm:pt>
    <dgm:pt modelId="{64F07D19-758A-7C4D-80FD-80DE8DEBB550}" type="pres">
      <dgm:prSet presAssocID="{836CA8CF-A8A1-4966-95D9-87C6C6262F98}" presName="horz1" presStyleCnt="0"/>
      <dgm:spPr/>
    </dgm:pt>
    <dgm:pt modelId="{9B148C98-ED86-264B-8610-01FDF65CE1B5}" type="pres">
      <dgm:prSet presAssocID="{836CA8CF-A8A1-4966-95D9-87C6C6262F98}" presName="tx1" presStyleLbl="revTx" presStyleIdx="0" presStyleCnt="3"/>
      <dgm:spPr/>
    </dgm:pt>
    <dgm:pt modelId="{C178D49D-D681-1542-85C1-F2F945E8FB2F}" type="pres">
      <dgm:prSet presAssocID="{836CA8CF-A8A1-4966-95D9-87C6C6262F98}" presName="vert1" presStyleCnt="0"/>
      <dgm:spPr/>
    </dgm:pt>
    <dgm:pt modelId="{FB296F97-06DF-D741-A028-6F34F2368C10}" type="pres">
      <dgm:prSet presAssocID="{F1BC46C7-74A7-4A86-BF1D-13B69B65C82A}" presName="thickLine" presStyleLbl="alignNode1" presStyleIdx="1" presStyleCnt="3"/>
      <dgm:spPr/>
    </dgm:pt>
    <dgm:pt modelId="{FD2A8C45-265B-CA42-8DD2-1C1AE7BDDB08}" type="pres">
      <dgm:prSet presAssocID="{F1BC46C7-74A7-4A86-BF1D-13B69B65C82A}" presName="horz1" presStyleCnt="0"/>
      <dgm:spPr/>
    </dgm:pt>
    <dgm:pt modelId="{8E0B0806-38DD-2746-86ED-3308F1FD0AA8}" type="pres">
      <dgm:prSet presAssocID="{F1BC46C7-74A7-4A86-BF1D-13B69B65C82A}" presName="tx1" presStyleLbl="revTx" presStyleIdx="1" presStyleCnt="3"/>
      <dgm:spPr/>
    </dgm:pt>
    <dgm:pt modelId="{20712D69-1157-CE46-A4FC-8987099E210B}" type="pres">
      <dgm:prSet presAssocID="{F1BC46C7-74A7-4A86-BF1D-13B69B65C82A}" presName="vert1" presStyleCnt="0"/>
      <dgm:spPr/>
    </dgm:pt>
    <dgm:pt modelId="{867762A0-53E9-DA43-9F8B-FCFECFF15945}" type="pres">
      <dgm:prSet presAssocID="{4AA8DCDF-DA3A-4024-B779-B6C3A465C1B9}" presName="thickLine" presStyleLbl="alignNode1" presStyleIdx="2" presStyleCnt="3"/>
      <dgm:spPr/>
    </dgm:pt>
    <dgm:pt modelId="{C0F2CC61-560C-8445-9DED-F1976BD9329E}" type="pres">
      <dgm:prSet presAssocID="{4AA8DCDF-DA3A-4024-B779-B6C3A465C1B9}" presName="horz1" presStyleCnt="0"/>
      <dgm:spPr/>
    </dgm:pt>
    <dgm:pt modelId="{EF59B925-203E-2E4C-9BE7-8ACA8973116D}" type="pres">
      <dgm:prSet presAssocID="{4AA8DCDF-DA3A-4024-B779-B6C3A465C1B9}" presName="tx1" presStyleLbl="revTx" presStyleIdx="2" presStyleCnt="3"/>
      <dgm:spPr/>
    </dgm:pt>
    <dgm:pt modelId="{48AB0DDE-3DB9-2248-BAB2-B4E38F4B7AD1}" type="pres">
      <dgm:prSet presAssocID="{4AA8DCDF-DA3A-4024-B779-B6C3A465C1B9}" presName="vert1" presStyleCnt="0"/>
      <dgm:spPr/>
    </dgm:pt>
  </dgm:ptLst>
  <dgm:cxnLst>
    <dgm:cxn modelId="{F95C4D05-46F1-A046-8818-60980ACAB2BA}" type="presOf" srcId="{836CA8CF-A8A1-4966-95D9-87C6C6262F98}" destId="{9B148C98-ED86-264B-8610-01FDF65CE1B5}" srcOrd="0" destOrd="0" presId="urn:microsoft.com/office/officeart/2008/layout/LinedList"/>
    <dgm:cxn modelId="{D4374314-6BDB-4042-ADD5-31C47A6CB98D}" type="presOf" srcId="{4AA8DCDF-DA3A-4024-B779-B6C3A465C1B9}" destId="{EF59B925-203E-2E4C-9BE7-8ACA8973116D}" srcOrd="0" destOrd="0" presId="urn:microsoft.com/office/officeart/2008/layout/LinedList"/>
    <dgm:cxn modelId="{E208373D-CB0F-764B-9A2B-4A812A3E0D8C}" type="presOf" srcId="{F1BC46C7-74A7-4A86-BF1D-13B69B65C82A}" destId="{8E0B0806-38DD-2746-86ED-3308F1FD0AA8}" srcOrd="0" destOrd="0" presId="urn:microsoft.com/office/officeart/2008/layout/LinedList"/>
    <dgm:cxn modelId="{2BD2F9AD-BACD-46AD-9386-BAD3B1044E9E}" srcId="{253F94D9-3B3D-4934-A374-E70475DFAD4A}" destId="{F1BC46C7-74A7-4A86-BF1D-13B69B65C82A}" srcOrd="1" destOrd="0" parTransId="{5F6E83F4-6437-4606-B0F0-43FFC47DFA66}" sibTransId="{78C50031-EC89-41EA-A5C1-B984AB6A232E}"/>
    <dgm:cxn modelId="{5E3094B3-0A47-FF47-875C-DD72C72D0CB8}" type="presOf" srcId="{253F94D9-3B3D-4934-A374-E70475DFAD4A}" destId="{AF506BE4-D612-AC41-A575-399A1F6BC890}" srcOrd="0" destOrd="0" presId="urn:microsoft.com/office/officeart/2008/layout/LinedList"/>
    <dgm:cxn modelId="{3E2B2CDD-C456-4FF3-925D-852A9714ECD2}" srcId="{253F94D9-3B3D-4934-A374-E70475DFAD4A}" destId="{4AA8DCDF-DA3A-4024-B779-B6C3A465C1B9}" srcOrd="2" destOrd="0" parTransId="{46B6E50E-E4D6-4FEA-87F1-2ED37C7EFC74}" sibTransId="{797E8246-153F-4701-A16F-21C47995B2EF}"/>
    <dgm:cxn modelId="{B0BDD2F3-6475-48DB-B224-88DCAD896C29}" srcId="{253F94D9-3B3D-4934-A374-E70475DFAD4A}" destId="{836CA8CF-A8A1-4966-95D9-87C6C6262F98}" srcOrd="0" destOrd="0" parTransId="{299530ED-21C6-4AD0-B382-3A9FA7C079B8}" sibTransId="{7BC1D275-A8A6-4F2E-A6CB-F1E564F9005E}"/>
    <dgm:cxn modelId="{ECC90DF8-AFF0-674B-92CD-62DBDFBDB5C2}" type="presParOf" srcId="{AF506BE4-D612-AC41-A575-399A1F6BC890}" destId="{53E0D922-1D08-5440-BA20-BDD017B4F088}" srcOrd="0" destOrd="0" presId="urn:microsoft.com/office/officeart/2008/layout/LinedList"/>
    <dgm:cxn modelId="{C5A601A5-E31D-624F-9F27-9ED66AFD0740}" type="presParOf" srcId="{AF506BE4-D612-AC41-A575-399A1F6BC890}" destId="{64F07D19-758A-7C4D-80FD-80DE8DEBB550}" srcOrd="1" destOrd="0" presId="urn:microsoft.com/office/officeart/2008/layout/LinedList"/>
    <dgm:cxn modelId="{2947C516-652A-2F48-8B97-DE554A916D90}" type="presParOf" srcId="{64F07D19-758A-7C4D-80FD-80DE8DEBB550}" destId="{9B148C98-ED86-264B-8610-01FDF65CE1B5}" srcOrd="0" destOrd="0" presId="urn:microsoft.com/office/officeart/2008/layout/LinedList"/>
    <dgm:cxn modelId="{6D086CF7-B2E4-184D-8D8D-AE815F93A970}" type="presParOf" srcId="{64F07D19-758A-7C4D-80FD-80DE8DEBB550}" destId="{C178D49D-D681-1542-85C1-F2F945E8FB2F}" srcOrd="1" destOrd="0" presId="urn:microsoft.com/office/officeart/2008/layout/LinedList"/>
    <dgm:cxn modelId="{B19E5ABB-D5C8-4842-99DF-054A621B7A9C}" type="presParOf" srcId="{AF506BE4-D612-AC41-A575-399A1F6BC890}" destId="{FB296F97-06DF-D741-A028-6F34F2368C10}" srcOrd="2" destOrd="0" presId="urn:microsoft.com/office/officeart/2008/layout/LinedList"/>
    <dgm:cxn modelId="{252AD1F3-EF92-3741-9F95-AF354C5A2F52}" type="presParOf" srcId="{AF506BE4-D612-AC41-A575-399A1F6BC890}" destId="{FD2A8C45-265B-CA42-8DD2-1C1AE7BDDB08}" srcOrd="3" destOrd="0" presId="urn:microsoft.com/office/officeart/2008/layout/LinedList"/>
    <dgm:cxn modelId="{3ACF8FE5-B569-CF4B-AF58-D9264E2716CA}" type="presParOf" srcId="{FD2A8C45-265B-CA42-8DD2-1C1AE7BDDB08}" destId="{8E0B0806-38DD-2746-86ED-3308F1FD0AA8}" srcOrd="0" destOrd="0" presId="urn:microsoft.com/office/officeart/2008/layout/LinedList"/>
    <dgm:cxn modelId="{90E5888C-3B5C-0646-A05A-ABE8F1A5205B}" type="presParOf" srcId="{FD2A8C45-265B-CA42-8DD2-1C1AE7BDDB08}" destId="{20712D69-1157-CE46-A4FC-8987099E210B}" srcOrd="1" destOrd="0" presId="urn:microsoft.com/office/officeart/2008/layout/LinedList"/>
    <dgm:cxn modelId="{397BF080-4959-6148-B2AC-4D2E6E234E0C}" type="presParOf" srcId="{AF506BE4-D612-AC41-A575-399A1F6BC890}" destId="{867762A0-53E9-DA43-9F8B-FCFECFF15945}" srcOrd="4" destOrd="0" presId="urn:microsoft.com/office/officeart/2008/layout/LinedList"/>
    <dgm:cxn modelId="{3B30DB5E-8E3E-9946-A97D-F66B99BA026C}" type="presParOf" srcId="{AF506BE4-D612-AC41-A575-399A1F6BC890}" destId="{C0F2CC61-560C-8445-9DED-F1976BD9329E}" srcOrd="5" destOrd="0" presId="urn:microsoft.com/office/officeart/2008/layout/LinedList"/>
    <dgm:cxn modelId="{E858D34D-0F0C-8449-85DF-42E7D8C58F0E}" type="presParOf" srcId="{C0F2CC61-560C-8445-9DED-F1976BD9329E}" destId="{EF59B925-203E-2E4C-9BE7-8ACA8973116D}" srcOrd="0" destOrd="0" presId="urn:microsoft.com/office/officeart/2008/layout/LinedList"/>
    <dgm:cxn modelId="{92617FA3-A6E8-604A-9C49-F3E168EE9FED}" type="presParOf" srcId="{C0F2CC61-560C-8445-9DED-F1976BD9329E}" destId="{48AB0DDE-3DB9-2248-BAB2-B4E38F4B7A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F90CC6-B148-4D48-8011-DC0E0D0363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562706C7-06DE-43DB-9D18-8747F3EF4F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Action: Productize the Market Basket Analysis rules into a live recommendation engine on our website.</a:t>
          </a:r>
        </a:p>
      </dgm:t>
    </dgm:pt>
    <dgm:pt modelId="{6115C717-BEA8-4B44-A75D-F52E0B400A09}" type="parTrans" cxnId="{96CE1F92-9118-46EA-A80C-56BF824ED9E2}">
      <dgm:prSet/>
      <dgm:spPr/>
      <dgm:t>
        <a:bodyPr/>
        <a:lstStyle/>
        <a:p>
          <a:endParaRPr lang="en-US"/>
        </a:p>
      </dgm:t>
    </dgm:pt>
    <dgm:pt modelId="{0716D857-10B2-4DE0-9F61-ADD0CDA233ED}" type="sibTrans" cxnId="{96CE1F92-9118-46EA-A80C-56BF824ED9E2}">
      <dgm:prSet/>
      <dgm:spPr/>
      <dgm:t>
        <a:bodyPr/>
        <a:lstStyle/>
        <a:p>
          <a:endParaRPr lang="en-US"/>
        </a:p>
      </dgm:t>
    </dgm:pt>
    <dgm:pt modelId="{AE8C5743-614E-4F71-A219-371A486DF8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Goal: Increase the average order value by a target of 5% through intelligent cross-selling.</a:t>
          </a:r>
        </a:p>
      </dgm:t>
    </dgm:pt>
    <dgm:pt modelId="{4009F865-2F83-4AB7-B72A-1EE0DEE124EF}" type="parTrans" cxnId="{A468507F-4AF9-40E0-8287-4D94CB0A5AE1}">
      <dgm:prSet/>
      <dgm:spPr/>
      <dgm:t>
        <a:bodyPr/>
        <a:lstStyle/>
        <a:p>
          <a:endParaRPr lang="en-US"/>
        </a:p>
      </dgm:t>
    </dgm:pt>
    <dgm:pt modelId="{BA68C76C-5EAB-4BA2-8897-5103CF4415F0}" type="sibTrans" cxnId="{A468507F-4AF9-40E0-8287-4D94CB0A5AE1}">
      <dgm:prSet/>
      <dgm:spPr/>
      <dgm:t>
        <a:bodyPr/>
        <a:lstStyle/>
        <a:p>
          <a:endParaRPr lang="en-US"/>
        </a:p>
      </dgm:t>
    </dgm:pt>
    <dgm:pt modelId="{45E61E79-C3D4-437A-A96A-4711A2DC37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ROI: Every increase in basket size provides immediate, incremental revenue.</a:t>
          </a:r>
        </a:p>
      </dgm:t>
    </dgm:pt>
    <dgm:pt modelId="{1E9DEF67-2AB5-4977-B0DF-BD1D584CC2BF}" type="parTrans" cxnId="{5B21ED2C-CB79-4082-9FF3-A134E4C3535E}">
      <dgm:prSet/>
      <dgm:spPr/>
      <dgm:t>
        <a:bodyPr/>
        <a:lstStyle/>
        <a:p>
          <a:endParaRPr lang="en-US"/>
        </a:p>
      </dgm:t>
    </dgm:pt>
    <dgm:pt modelId="{02AB2AB5-5988-44FA-BD16-8D202682E461}" type="sibTrans" cxnId="{5B21ED2C-CB79-4082-9FF3-A134E4C3535E}">
      <dgm:prSet/>
      <dgm:spPr/>
      <dgm:t>
        <a:bodyPr/>
        <a:lstStyle/>
        <a:p>
          <a:endParaRPr lang="en-US"/>
        </a:p>
      </dgm:t>
    </dgm:pt>
    <dgm:pt modelId="{0578F6BC-DC52-47DB-B348-0BC73AEC967B}" type="pres">
      <dgm:prSet presAssocID="{D8F90CC6-B148-4D48-8011-DC0E0D0363EA}" presName="root" presStyleCnt="0">
        <dgm:presLayoutVars>
          <dgm:dir/>
          <dgm:resizeHandles val="exact"/>
        </dgm:presLayoutVars>
      </dgm:prSet>
      <dgm:spPr/>
    </dgm:pt>
    <dgm:pt modelId="{59452F5E-6DB7-4003-B45E-A799E0E45203}" type="pres">
      <dgm:prSet presAssocID="{562706C7-06DE-43DB-9D18-8747F3EF4F00}" presName="compNode" presStyleCnt="0"/>
      <dgm:spPr/>
    </dgm:pt>
    <dgm:pt modelId="{1A2F2B4D-9645-4FBD-8A6B-4171687F2B8B}" type="pres">
      <dgm:prSet presAssocID="{562706C7-06DE-43DB-9D18-8747F3EF4F00}" presName="bgRect" presStyleLbl="bgShp" presStyleIdx="0" presStyleCnt="3"/>
      <dgm:spPr/>
    </dgm:pt>
    <dgm:pt modelId="{877E074E-46DC-433B-B0CA-7C586EA5043A}" type="pres">
      <dgm:prSet presAssocID="{562706C7-06DE-43DB-9D18-8747F3EF4F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D0890BB-D209-4C2B-B11E-5C1005554DBC}" type="pres">
      <dgm:prSet presAssocID="{562706C7-06DE-43DB-9D18-8747F3EF4F00}" presName="spaceRect" presStyleCnt="0"/>
      <dgm:spPr/>
    </dgm:pt>
    <dgm:pt modelId="{7F2287CC-CA72-4110-A065-6733B9C0426D}" type="pres">
      <dgm:prSet presAssocID="{562706C7-06DE-43DB-9D18-8747F3EF4F00}" presName="parTx" presStyleLbl="revTx" presStyleIdx="0" presStyleCnt="3">
        <dgm:presLayoutVars>
          <dgm:chMax val="0"/>
          <dgm:chPref val="0"/>
        </dgm:presLayoutVars>
      </dgm:prSet>
      <dgm:spPr/>
    </dgm:pt>
    <dgm:pt modelId="{EBEB6F5D-35B0-4BAF-89E7-6519E8E05DCA}" type="pres">
      <dgm:prSet presAssocID="{0716D857-10B2-4DE0-9F61-ADD0CDA233ED}" presName="sibTrans" presStyleCnt="0"/>
      <dgm:spPr/>
    </dgm:pt>
    <dgm:pt modelId="{62F5540B-7583-4CEE-BBC6-AA8206DF81F8}" type="pres">
      <dgm:prSet presAssocID="{AE8C5743-614E-4F71-A219-371A486DF87C}" presName="compNode" presStyleCnt="0"/>
      <dgm:spPr/>
    </dgm:pt>
    <dgm:pt modelId="{6DB129A7-1EA4-48B6-88B9-B1F243B540E1}" type="pres">
      <dgm:prSet presAssocID="{AE8C5743-614E-4F71-A219-371A486DF87C}" presName="bgRect" presStyleLbl="bgShp" presStyleIdx="1" presStyleCnt="3"/>
      <dgm:spPr/>
    </dgm:pt>
    <dgm:pt modelId="{CDBDE313-9A55-4938-8301-D4AFA552DE22}" type="pres">
      <dgm:prSet presAssocID="{AE8C5743-614E-4F71-A219-371A486DF87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A464C473-75C2-4478-8FBE-E1AF427A82EE}" type="pres">
      <dgm:prSet presAssocID="{AE8C5743-614E-4F71-A219-371A486DF87C}" presName="spaceRect" presStyleCnt="0"/>
      <dgm:spPr/>
    </dgm:pt>
    <dgm:pt modelId="{2C5799D0-EC42-4F4F-9C71-F72E993F87CB}" type="pres">
      <dgm:prSet presAssocID="{AE8C5743-614E-4F71-A219-371A486DF87C}" presName="parTx" presStyleLbl="revTx" presStyleIdx="1" presStyleCnt="3">
        <dgm:presLayoutVars>
          <dgm:chMax val="0"/>
          <dgm:chPref val="0"/>
        </dgm:presLayoutVars>
      </dgm:prSet>
      <dgm:spPr/>
    </dgm:pt>
    <dgm:pt modelId="{7DC46351-9009-486D-8BE0-474F3D6BCC75}" type="pres">
      <dgm:prSet presAssocID="{BA68C76C-5EAB-4BA2-8897-5103CF4415F0}" presName="sibTrans" presStyleCnt="0"/>
      <dgm:spPr/>
    </dgm:pt>
    <dgm:pt modelId="{8E28BD4C-886A-4032-8F13-3483521B7225}" type="pres">
      <dgm:prSet presAssocID="{45E61E79-C3D4-437A-A96A-4711A2DC3766}" presName="compNode" presStyleCnt="0"/>
      <dgm:spPr/>
    </dgm:pt>
    <dgm:pt modelId="{20926939-0D51-4A49-A3C1-0026BAD374A1}" type="pres">
      <dgm:prSet presAssocID="{45E61E79-C3D4-437A-A96A-4711A2DC3766}" presName="bgRect" presStyleLbl="bgShp" presStyleIdx="2" presStyleCnt="3"/>
      <dgm:spPr/>
    </dgm:pt>
    <dgm:pt modelId="{84F4602A-8C8C-4DCB-A0BE-AC4B92000813}" type="pres">
      <dgm:prSet presAssocID="{45E61E79-C3D4-437A-A96A-4711A2DC37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sket"/>
        </a:ext>
      </dgm:extLst>
    </dgm:pt>
    <dgm:pt modelId="{C5BDA321-111E-4E60-88E0-3880A258D770}" type="pres">
      <dgm:prSet presAssocID="{45E61E79-C3D4-437A-A96A-4711A2DC3766}" presName="spaceRect" presStyleCnt="0"/>
      <dgm:spPr/>
    </dgm:pt>
    <dgm:pt modelId="{911B5F9B-2C8A-4453-9899-2B17E4A47752}" type="pres">
      <dgm:prSet presAssocID="{45E61E79-C3D4-437A-A96A-4711A2DC376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A21712-E7FC-4876-84CA-CE319BA8216A}" type="presOf" srcId="{562706C7-06DE-43DB-9D18-8747F3EF4F00}" destId="{7F2287CC-CA72-4110-A065-6733B9C0426D}" srcOrd="0" destOrd="0" presId="urn:microsoft.com/office/officeart/2018/2/layout/IconVerticalSolidList"/>
    <dgm:cxn modelId="{5B21ED2C-CB79-4082-9FF3-A134E4C3535E}" srcId="{D8F90CC6-B148-4D48-8011-DC0E0D0363EA}" destId="{45E61E79-C3D4-437A-A96A-4711A2DC3766}" srcOrd="2" destOrd="0" parTransId="{1E9DEF67-2AB5-4977-B0DF-BD1D584CC2BF}" sibTransId="{02AB2AB5-5988-44FA-BD16-8D202682E461}"/>
    <dgm:cxn modelId="{5D325675-427C-4850-822F-D11BDB751585}" type="presOf" srcId="{AE8C5743-614E-4F71-A219-371A486DF87C}" destId="{2C5799D0-EC42-4F4F-9C71-F72E993F87CB}" srcOrd="0" destOrd="0" presId="urn:microsoft.com/office/officeart/2018/2/layout/IconVerticalSolidList"/>
    <dgm:cxn modelId="{A468507F-4AF9-40E0-8287-4D94CB0A5AE1}" srcId="{D8F90CC6-B148-4D48-8011-DC0E0D0363EA}" destId="{AE8C5743-614E-4F71-A219-371A486DF87C}" srcOrd="1" destOrd="0" parTransId="{4009F865-2F83-4AB7-B72A-1EE0DEE124EF}" sibTransId="{BA68C76C-5EAB-4BA2-8897-5103CF4415F0}"/>
    <dgm:cxn modelId="{8859D388-624C-489F-86AF-D056A76C0B6D}" type="presOf" srcId="{D8F90CC6-B148-4D48-8011-DC0E0D0363EA}" destId="{0578F6BC-DC52-47DB-B348-0BC73AEC967B}" srcOrd="0" destOrd="0" presId="urn:microsoft.com/office/officeart/2018/2/layout/IconVerticalSolidList"/>
    <dgm:cxn modelId="{96CE1F92-9118-46EA-A80C-56BF824ED9E2}" srcId="{D8F90CC6-B148-4D48-8011-DC0E0D0363EA}" destId="{562706C7-06DE-43DB-9D18-8747F3EF4F00}" srcOrd="0" destOrd="0" parTransId="{6115C717-BEA8-4B44-A75D-F52E0B400A09}" sibTransId="{0716D857-10B2-4DE0-9F61-ADD0CDA233ED}"/>
    <dgm:cxn modelId="{4D911FDA-3022-4C37-B6F5-8410F29A941A}" type="presOf" srcId="{45E61E79-C3D4-437A-A96A-4711A2DC3766}" destId="{911B5F9B-2C8A-4453-9899-2B17E4A47752}" srcOrd="0" destOrd="0" presId="urn:microsoft.com/office/officeart/2018/2/layout/IconVerticalSolidList"/>
    <dgm:cxn modelId="{A7036086-2D08-427E-893F-BC2FF6894923}" type="presParOf" srcId="{0578F6BC-DC52-47DB-B348-0BC73AEC967B}" destId="{59452F5E-6DB7-4003-B45E-A799E0E45203}" srcOrd="0" destOrd="0" presId="urn:microsoft.com/office/officeart/2018/2/layout/IconVerticalSolidList"/>
    <dgm:cxn modelId="{1210E610-AE7C-4836-BB5D-32D133588229}" type="presParOf" srcId="{59452F5E-6DB7-4003-B45E-A799E0E45203}" destId="{1A2F2B4D-9645-4FBD-8A6B-4171687F2B8B}" srcOrd="0" destOrd="0" presId="urn:microsoft.com/office/officeart/2018/2/layout/IconVerticalSolidList"/>
    <dgm:cxn modelId="{A1E73AB6-6C3B-4132-BAE1-9A7FEC2429D3}" type="presParOf" srcId="{59452F5E-6DB7-4003-B45E-A799E0E45203}" destId="{877E074E-46DC-433B-B0CA-7C586EA5043A}" srcOrd="1" destOrd="0" presId="urn:microsoft.com/office/officeart/2018/2/layout/IconVerticalSolidList"/>
    <dgm:cxn modelId="{73D259A4-A162-45A7-BD4A-6AEEC2081ABD}" type="presParOf" srcId="{59452F5E-6DB7-4003-B45E-A799E0E45203}" destId="{AD0890BB-D209-4C2B-B11E-5C1005554DBC}" srcOrd="2" destOrd="0" presId="urn:microsoft.com/office/officeart/2018/2/layout/IconVerticalSolidList"/>
    <dgm:cxn modelId="{97AA0ECB-A8BE-434B-8EFF-92BDC36BDC29}" type="presParOf" srcId="{59452F5E-6DB7-4003-B45E-A799E0E45203}" destId="{7F2287CC-CA72-4110-A065-6733B9C0426D}" srcOrd="3" destOrd="0" presId="urn:microsoft.com/office/officeart/2018/2/layout/IconVerticalSolidList"/>
    <dgm:cxn modelId="{5AE51B0C-A697-4E53-B0F5-3C982A2CBC1E}" type="presParOf" srcId="{0578F6BC-DC52-47DB-B348-0BC73AEC967B}" destId="{EBEB6F5D-35B0-4BAF-89E7-6519E8E05DCA}" srcOrd="1" destOrd="0" presId="urn:microsoft.com/office/officeart/2018/2/layout/IconVerticalSolidList"/>
    <dgm:cxn modelId="{F69CDE95-B230-4114-BB27-2B0A24DFFFD3}" type="presParOf" srcId="{0578F6BC-DC52-47DB-B348-0BC73AEC967B}" destId="{62F5540B-7583-4CEE-BBC6-AA8206DF81F8}" srcOrd="2" destOrd="0" presId="urn:microsoft.com/office/officeart/2018/2/layout/IconVerticalSolidList"/>
    <dgm:cxn modelId="{41E734EF-511E-4536-B56B-0A4A6364CE63}" type="presParOf" srcId="{62F5540B-7583-4CEE-BBC6-AA8206DF81F8}" destId="{6DB129A7-1EA4-48B6-88B9-B1F243B540E1}" srcOrd="0" destOrd="0" presId="urn:microsoft.com/office/officeart/2018/2/layout/IconVerticalSolidList"/>
    <dgm:cxn modelId="{04E2968B-AEB1-4FA2-8DED-266B83BF2AAE}" type="presParOf" srcId="{62F5540B-7583-4CEE-BBC6-AA8206DF81F8}" destId="{CDBDE313-9A55-4938-8301-D4AFA552DE22}" srcOrd="1" destOrd="0" presId="urn:microsoft.com/office/officeart/2018/2/layout/IconVerticalSolidList"/>
    <dgm:cxn modelId="{E78C42F5-2B62-4605-B5DC-9DF8A29D61AC}" type="presParOf" srcId="{62F5540B-7583-4CEE-BBC6-AA8206DF81F8}" destId="{A464C473-75C2-4478-8FBE-E1AF427A82EE}" srcOrd="2" destOrd="0" presId="urn:microsoft.com/office/officeart/2018/2/layout/IconVerticalSolidList"/>
    <dgm:cxn modelId="{82755D2C-5364-4BAD-AB91-FA6AAA716DBD}" type="presParOf" srcId="{62F5540B-7583-4CEE-BBC6-AA8206DF81F8}" destId="{2C5799D0-EC42-4F4F-9C71-F72E993F87CB}" srcOrd="3" destOrd="0" presId="urn:microsoft.com/office/officeart/2018/2/layout/IconVerticalSolidList"/>
    <dgm:cxn modelId="{B2DA4C35-3061-441D-9C43-CFA66505D74F}" type="presParOf" srcId="{0578F6BC-DC52-47DB-B348-0BC73AEC967B}" destId="{7DC46351-9009-486D-8BE0-474F3D6BCC75}" srcOrd="3" destOrd="0" presId="urn:microsoft.com/office/officeart/2018/2/layout/IconVerticalSolidList"/>
    <dgm:cxn modelId="{CCCCFBE6-D94A-4F2B-8119-982C1867AC97}" type="presParOf" srcId="{0578F6BC-DC52-47DB-B348-0BC73AEC967B}" destId="{8E28BD4C-886A-4032-8F13-3483521B7225}" srcOrd="4" destOrd="0" presId="urn:microsoft.com/office/officeart/2018/2/layout/IconVerticalSolidList"/>
    <dgm:cxn modelId="{73F98041-2D50-4791-90B8-F5EEC1F04848}" type="presParOf" srcId="{8E28BD4C-886A-4032-8F13-3483521B7225}" destId="{20926939-0D51-4A49-A3C1-0026BAD374A1}" srcOrd="0" destOrd="0" presId="urn:microsoft.com/office/officeart/2018/2/layout/IconVerticalSolidList"/>
    <dgm:cxn modelId="{D3E7DB94-94F4-4BF2-B806-6893DC804402}" type="presParOf" srcId="{8E28BD4C-886A-4032-8F13-3483521B7225}" destId="{84F4602A-8C8C-4DCB-A0BE-AC4B92000813}" srcOrd="1" destOrd="0" presId="urn:microsoft.com/office/officeart/2018/2/layout/IconVerticalSolidList"/>
    <dgm:cxn modelId="{3A5F80D7-B02D-4B07-B1BA-155B5F2BA0C8}" type="presParOf" srcId="{8E28BD4C-886A-4032-8F13-3483521B7225}" destId="{C5BDA321-111E-4E60-88E0-3880A258D770}" srcOrd="2" destOrd="0" presId="urn:microsoft.com/office/officeart/2018/2/layout/IconVerticalSolidList"/>
    <dgm:cxn modelId="{F4BF145B-D1C4-4C76-BF27-D1FF49EEAF8F}" type="presParOf" srcId="{8E28BD4C-886A-4032-8F13-3483521B7225}" destId="{911B5F9B-2C8A-4453-9899-2B17E4A477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7F16F-B916-D54F-B628-5CC580EE86A7}">
      <dsp:nvSpPr>
        <dsp:cNvPr id="0" name=""/>
        <dsp:cNvSpPr/>
      </dsp:nvSpPr>
      <dsp:spPr>
        <a:xfrm>
          <a:off x="0" y="2530579"/>
          <a:ext cx="10927829" cy="16603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Nutshell: We lacked insight into customer behavior, product performance, and seasonal dynamics leaving revenue and retention opportunities untapped. </a:t>
          </a:r>
        </a:p>
      </dsp:txBody>
      <dsp:txXfrm>
        <a:off x="0" y="2530579"/>
        <a:ext cx="10927829" cy="1660334"/>
      </dsp:txXfrm>
    </dsp:sp>
    <dsp:sp modelId="{4E266C19-6F37-9E4F-92A6-4A3E7E3D6307}">
      <dsp:nvSpPr>
        <dsp:cNvPr id="0" name=""/>
        <dsp:cNvSpPr/>
      </dsp:nvSpPr>
      <dsp:spPr>
        <a:xfrm rot="10800000">
          <a:off x="0" y="1890"/>
          <a:ext cx="10927829" cy="255359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Our one-size-fits-all approach is limiting growth.</a:t>
          </a:r>
        </a:p>
      </dsp:txBody>
      <dsp:txXfrm rot="-10800000">
        <a:off x="0" y="1890"/>
        <a:ext cx="10927829" cy="896311"/>
      </dsp:txXfrm>
    </dsp:sp>
    <dsp:sp modelId="{6F4C2A05-466E-9644-B18E-509D0D788B4F}">
      <dsp:nvSpPr>
        <dsp:cNvPr id="0" name=""/>
        <dsp:cNvSpPr/>
      </dsp:nvSpPr>
      <dsp:spPr>
        <a:xfrm>
          <a:off x="5335" y="898202"/>
          <a:ext cx="3639052" cy="7635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Flat Growth Hidden by Seasonality: Most sales come from a short fall peak; the rest of the year underperforms.</a:t>
          </a:r>
        </a:p>
      </dsp:txBody>
      <dsp:txXfrm>
        <a:off x="5335" y="898202"/>
        <a:ext cx="3639052" cy="763524"/>
      </dsp:txXfrm>
    </dsp:sp>
    <dsp:sp modelId="{B181690D-383A-2940-AB2F-997190D4D772}">
      <dsp:nvSpPr>
        <dsp:cNvPr id="0" name=""/>
        <dsp:cNvSpPr/>
      </dsp:nvSpPr>
      <dsp:spPr>
        <a:xfrm>
          <a:off x="3644388" y="898202"/>
          <a:ext cx="3639052" cy="76352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Customers Were Cross-Buying Themselves- But We Weren’t Helping:</a:t>
          </a:r>
          <a:br>
            <a:rPr lang="en-US" sz="1300" kern="1200"/>
          </a:br>
          <a:r>
            <a:rPr lang="en-US" sz="1300" kern="1200"/>
            <a:t>Strong cross buying patterns exist, but we weren’t using them to drive bundles or recommendations.</a:t>
          </a:r>
        </a:p>
      </dsp:txBody>
      <dsp:txXfrm>
        <a:off x="3644388" y="898202"/>
        <a:ext cx="3639052" cy="763524"/>
      </dsp:txXfrm>
    </dsp:sp>
    <dsp:sp modelId="{BDB48698-2681-B749-94E8-7E375F1CC539}">
      <dsp:nvSpPr>
        <dsp:cNvPr id="0" name=""/>
        <dsp:cNvSpPr/>
      </dsp:nvSpPr>
      <dsp:spPr>
        <a:xfrm>
          <a:off x="7283440" y="898202"/>
          <a:ext cx="3639052" cy="76352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Over-Reliance on Few Products: 23% of products drive 80% of sales, yet resources were spread too thin.</a:t>
          </a:r>
        </a:p>
      </dsp:txBody>
      <dsp:txXfrm>
        <a:off x="7283440" y="898202"/>
        <a:ext cx="3639052" cy="763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B6FFA-F411-4188-8759-2461B29CA637}">
      <dsp:nvSpPr>
        <dsp:cNvPr id="0" name=""/>
        <dsp:cNvSpPr/>
      </dsp:nvSpPr>
      <dsp:spPr>
        <a:xfrm>
          <a:off x="674478" y="67021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9E01F-1488-4BE8-BA4A-B87C51EC2864}">
      <dsp:nvSpPr>
        <dsp:cNvPr id="0" name=""/>
        <dsp:cNvSpPr/>
      </dsp:nvSpPr>
      <dsp:spPr>
        <a:xfrm>
          <a:off x="1076665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EC89A-A873-4238-9AC2-E854C8B64607}">
      <dsp:nvSpPr>
        <dsp:cNvPr id="0" name=""/>
        <dsp:cNvSpPr/>
      </dsp:nvSpPr>
      <dsp:spPr>
        <a:xfrm>
          <a:off x="71196" y="314521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Retain Champions with a VIP program powered by real-time churn alerts.</a:t>
          </a:r>
        </a:p>
      </dsp:txBody>
      <dsp:txXfrm>
        <a:off x="71196" y="3145211"/>
        <a:ext cx="3093750" cy="720000"/>
      </dsp:txXfrm>
    </dsp:sp>
    <dsp:sp modelId="{F05121A5-764A-4E33-9B19-B5F7461AF48A}">
      <dsp:nvSpPr>
        <dsp:cNvPr id="0" name=""/>
        <dsp:cNvSpPr/>
      </dsp:nvSpPr>
      <dsp:spPr>
        <a:xfrm>
          <a:off x="4309634" y="67021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DA28-C32B-428A-AAA7-04535E8AD145}">
      <dsp:nvSpPr>
        <dsp:cNvPr id="0" name=""/>
        <dsp:cNvSpPr/>
      </dsp:nvSpPr>
      <dsp:spPr>
        <a:xfrm>
          <a:off x="4711821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AF4D4-4B58-435D-A444-49A36217246E}">
      <dsp:nvSpPr>
        <dsp:cNvPr id="0" name=""/>
        <dsp:cNvSpPr/>
      </dsp:nvSpPr>
      <dsp:spPr>
        <a:xfrm>
          <a:off x="3706353" y="314521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Win Back At-Risk Revenue using automated re-engagement trigged by behavior changes.</a:t>
          </a:r>
        </a:p>
      </dsp:txBody>
      <dsp:txXfrm>
        <a:off x="3706353" y="3145211"/>
        <a:ext cx="3093750" cy="720000"/>
      </dsp:txXfrm>
    </dsp:sp>
    <dsp:sp modelId="{300CA683-D691-494A-84DA-09ECC3F47E6B}">
      <dsp:nvSpPr>
        <dsp:cNvPr id="0" name=""/>
        <dsp:cNvSpPr/>
      </dsp:nvSpPr>
      <dsp:spPr>
        <a:xfrm>
          <a:off x="7944790" y="67021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F0D4C-D4AD-47D1-BB23-8C91190E1D24}">
      <dsp:nvSpPr>
        <dsp:cNvPr id="0" name=""/>
        <dsp:cNvSpPr/>
      </dsp:nvSpPr>
      <dsp:spPr>
        <a:xfrm>
          <a:off x="8346978" y="107239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B8AC3-3F72-45C0-8661-C4AC25C9A9EB}">
      <dsp:nvSpPr>
        <dsp:cNvPr id="0" name=""/>
        <dsp:cNvSpPr/>
      </dsp:nvSpPr>
      <dsp:spPr>
        <a:xfrm>
          <a:off x="7341509" y="314521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Accelerate Second Purchases with targeted onboarding journeys for new customers.</a:t>
          </a:r>
        </a:p>
      </dsp:txBody>
      <dsp:txXfrm>
        <a:off x="7341509" y="3145211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B84A8-2CAF-6B4E-8BD7-5A818BB1FB3D}">
      <dsp:nvSpPr>
        <dsp:cNvPr id="0" name=""/>
        <dsp:cNvSpPr/>
      </dsp:nvSpPr>
      <dsp:spPr>
        <a:xfrm>
          <a:off x="0" y="2011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CB03E7-09CA-9044-A52E-C8D45009F17D}">
      <dsp:nvSpPr>
        <dsp:cNvPr id="0" name=""/>
        <dsp:cNvSpPr/>
      </dsp:nvSpPr>
      <dsp:spPr>
        <a:xfrm>
          <a:off x="0" y="2011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1.  Preprocessing</a:t>
          </a:r>
        </a:p>
      </dsp:txBody>
      <dsp:txXfrm>
        <a:off x="0" y="2011"/>
        <a:ext cx="6713552" cy="685858"/>
      </dsp:txXfrm>
    </dsp:sp>
    <dsp:sp modelId="{A29270A6-B5B1-104B-B17A-797F765D08A1}">
      <dsp:nvSpPr>
        <dsp:cNvPr id="0" name=""/>
        <dsp:cNvSpPr/>
      </dsp:nvSpPr>
      <dsp:spPr>
        <a:xfrm>
          <a:off x="0" y="687869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B4D14F-C3C3-7342-8B2D-97817820966E}">
      <dsp:nvSpPr>
        <dsp:cNvPr id="0" name=""/>
        <dsp:cNvSpPr/>
      </dsp:nvSpPr>
      <dsp:spPr>
        <a:xfrm>
          <a:off x="0" y="687869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2. EDA</a:t>
          </a:r>
        </a:p>
      </dsp:txBody>
      <dsp:txXfrm>
        <a:off x="0" y="687869"/>
        <a:ext cx="6713552" cy="685858"/>
      </dsp:txXfrm>
    </dsp:sp>
    <dsp:sp modelId="{912E99C1-4AD7-0847-85A8-044FF12248D6}">
      <dsp:nvSpPr>
        <dsp:cNvPr id="0" name=""/>
        <dsp:cNvSpPr/>
      </dsp:nvSpPr>
      <dsp:spPr>
        <a:xfrm>
          <a:off x="0" y="1373727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995BD4-1424-FD42-93BC-2E75B780A895}">
      <dsp:nvSpPr>
        <dsp:cNvPr id="0" name=""/>
        <dsp:cNvSpPr/>
      </dsp:nvSpPr>
      <dsp:spPr>
        <a:xfrm>
          <a:off x="0" y="1373727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3. RFM Segmentation</a:t>
          </a:r>
        </a:p>
      </dsp:txBody>
      <dsp:txXfrm>
        <a:off x="0" y="1373727"/>
        <a:ext cx="6713552" cy="685858"/>
      </dsp:txXfrm>
    </dsp:sp>
    <dsp:sp modelId="{6B04D5A7-36E0-CA45-AA30-4AB8B39DB3B2}">
      <dsp:nvSpPr>
        <dsp:cNvPr id="0" name=""/>
        <dsp:cNvSpPr/>
      </dsp:nvSpPr>
      <dsp:spPr>
        <a:xfrm>
          <a:off x="0" y="2059585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6980BF-58FB-7946-8BD5-87EBE9894868}">
      <dsp:nvSpPr>
        <dsp:cNvPr id="0" name=""/>
        <dsp:cNvSpPr/>
      </dsp:nvSpPr>
      <dsp:spPr>
        <a:xfrm>
          <a:off x="0" y="2059586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4. Hypothesis Testing</a:t>
          </a:r>
        </a:p>
      </dsp:txBody>
      <dsp:txXfrm>
        <a:off x="0" y="2059586"/>
        <a:ext cx="6713552" cy="685858"/>
      </dsp:txXfrm>
    </dsp:sp>
    <dsp:sp modelId="{2AD818C5-13EE-354C-A7C3-78548F147FAA}">
      <dsp:nvSpPr>
        <dsp:cNvPr id="0" name=""/>
        <dsp:cNvSpPr/>
      </dsp:nvSpPr>
      <dsp:spPr>
        <a:xfrm>
          <a:off x="0" y="2745444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21CC05-F787-7841-9EA2-761CDCF14E19}">
      <dsp:nvSpPr>
        <dsp:cNvPr id="0" name=""/>
        <dsp:cNvSpPr/>
      </dsp:nvSpPr>
      <dsp:spPr>
        <a:xfrm>
          <a:off x="0" y="2745444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5. Predictive Analytics (CLV &amp; Churn)</a:t>
          </a:r>
        </a:p>
      </dsp:txBody>
      <dsp:txXfrm>
        <a:off x="0" y="2745444"/>
        <a:ext cx="6713552" cy="685858"/>
      </dsp:txXfrm>
    </dsp:sp>
    <dsp:sp modelId="{74FF78BD-DD3C-6349-885C-56738B5B41E0}">
      <dsp:nvSpPr>
        <dsp:cNvPr id="0" name=""/>
        <dsp:cNvSpPr/>
      </dsp:nvSpPr>
      <dsp:spPr>
        <a:xfrm>
          <a:off x="0" y="3431302"/>
          <a:ext cx="671355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1985C4-CFD7-9E4C-AE1D-3824746D559B}">
      <dsp:nvSpPr>
        <dsp:cNvPr id="0" name=""/>
        <dsp:cNvSpPr/>
      </dsp:nvSpPr>
      <dsp:spPr>
        <a:xfrm>
          <a:off x="0" y="3431302"/>
          <a:ext cx="6713552" cy="685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6. Affinity Analysis</a:t>
          </a:r>
        </a:p>
      </dsp:txBody>
      <dsp:txXfrm>
        <a:off x="0" y="3431302"/>
        <a:ext cx="6713552" cy="685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062C8-5AFE-C342-A37D-AFE4023EB567}">
      <dsp:nvSpPr>
        <dsp:cNvPr id="0" name=""/>
        <dsp:cNvSpPr/>
      </dsp:nvSpPr>
      <dsp:spPr>
        <a:xfrm>
          <a:off x="0" y="138271"/>
          <a:ext cx="10515600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Key Assumptions Were Proven to be Statistically Significant.</a:t>
          </a:r>
        </a:p>
      </dsp:txBody>
      <dsp:txXfrm>
        <a:off x="36296" y="174567"/>
        <a:ext cx="10443008" cy="670943"/>
      </dsp:txXfrm>
    </dsp:sp>
    <dsp:sp modelId="{0CFFD11C-474A-6F4A-9F0D-B0135AFDC47E}">
      <dsp:nvSpPr>
        <dsp:cNvPr id="0" name=""/>
        <dsp:cNvSpPr/>
      </dsp:nvSpPr>
      <dsp:spPr>
        <a:xfrm>
          <a:off x="0" y="971086"/>
          <a:ext cx="10515600" cy="743535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Used ANOVA to validate key business questions.</a:t>
          </a:r>
        </a:p>
      </dsp:txBody>
      <dsp:txXfrm>
        <a:off x="36296" y="1007382"/>
        <a:ext cx="10443008" cy="670943"/>
      </dsp:txXfrm>
    </dsp:sp>
    <dsp:sp modelId="{308E0791-C132-0644-9C5D-664BC423971E}">
      <dsp:nvSpPr>
        <dsp:cNvPr id="0" name=""/>
        <dsp:cNvSpPr/>
      </dsp:nvSpPr>
      <dsp:spPr>
        <a:xfrm>
          <a:off x="0" y="1803901"/>
          <a:ext cx="10515600" cy="74353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Segments differ in Average Purchase Value.</a:t>
          </a:r>
        </a:p>
      </dsp:txBody>
      <dsp:txXfrm>
        <a:off x="36296" y="1840197"/>
        <a:ext cx="10443008" cy="670943"/>
      </dsp:txXfrm>
    </dsp:sp>
    <dsp:sp modelId="{7DB36067-B0F0-2843-922E-50917FE778CD}">
      <dsp:nvSpPr>
        <dsp:cNvPr id="0" name=""/>
        <dsp:cNvSpPr/>
      </dsp:nvSpPr>
      <dsp:spPr>
        <a:xfrm>
          <a:off x="0" y="2636716"/>
          <a:ext cx="10515600" cy="743535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Segments differ in Product Variety.</a:t>
          </a:r>
        </a:p>
      </dsp:txBody>
      <dsp:txXfrm>
        <a:off x="36296" y="2673012"/>
        <a:ext cx="10443008" cy="670943"/>
      </dsp:txXfrm>
    </dsp:sp>
    <dsp:sp modelId="{62892D3D-C3E3-9744-BE44-B75D1F33F7CF}">
      <dsp:nvSpPr>
        <dsp:cNvPr id="0" name=""/>
        <dsp:cNvSpPr/>
      </dsp:nvSpPr>
      <dsp:spPr>
        <a:xfrm>
          <a:off x="0" y="3469531"/>
          <a:ext cx="10515600" cy="743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Takeaway: High- value customers = Frequency + Value + Variety.</a:t>
          </a:r>
        </a:p>
      </dsp:txBody>
      <dsp:txXfrm>
        <a:off x="36296" y="3505827"/>
        <a:ext cx="10443008" cy="6709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8B778-EDDA-4E3F-9A26-E2EB35FAE0B7}">
      <dsp:nvSpPr>
        <dsp:cNvPr id="0" name=""/>
        <dsp:cNvSpPr/>
      </dsp:nvSpPr>
      <dsp:spPr>
        <a:xfrm>
          <a:off x="340423" y="1314918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A282-0C66-4042-A942-B324BAABF895}">
      <dsp:nvSpPr>
        <dsp:cNvPr id="0" name=""/>
        <dsp:cNvSpPr/>
      </dsp:nvSpPr>
      <dsp:spPr>
        <a:xfrm>
          <a:off x="565739" y="1540235"/>
          <a:ext cx="606621" cy="606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5A88A-447D-4457-8866-83A5A1967BE8}">
      <dsp:nvSpPr>
        <dsp:cNvPr id="0" name=""/>
        <dsp:cNvSpPr/>
      </dsp:nvSpPr>
      <dsp:spPr>
        <a:xfrm>
          <a:off x="2448" y="2701481"/>
          <a:ext cx="1733203" cy="166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Target: Our “Champions” &amp; “Loyal Customers”, who represent over 75% of our revenue.</a:t>
          </a:r>
        </a:p>
      </dsp:txBody>
      <dsp:txXfrm>
        <a:off x="2448" y="2701481"/>
        <a:ext cx="1733203" cy="1661818"/>
      </dsp:txXfrm>
    </dsp:sp>
    <dsp:sp modelId="{DD3548C7-B4DC-4595-B280-2519CD327C11}">
      <dsp:nvSpPr>
        <dsp:cNvPr id="0" name=""/>
        <dsp:cNvSpPr/>
      </dsp:nvSpPr>
      <dsp:spPr>
        <a:xfrm>
          <a:off x="2376937" y="1314918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5C9331-2F31-4C83-A42B-58D005C94DD2}">
      <dsp:nvSpPr>
        <dsp:cNvPr id="0" name=""/>
        <dsp:cNvSpPr/>
      </dsp:nvSpPr>
      <dsp:spPr>
        <a:xfrm>
          <a:off x="2602253" y="1540235"/>
          <a:ext cx="606621" cy="606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0B00C-7E0B-4674-8D7F-574D21C18D11}">
      <dsp:nvSpPr>
        <dsp:cNvPr id="0" name=""/>
        <dsp:cNvSpPr/>
      </dsp:nvSpPr>
      <dsp:spPr>
        <a:xfrm>
          <a:off x="2038962" y="2701481"/>
          <a:ext cx="1733203" cy="166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Action: Launch an exclusive VIP program with personalized account management and early access to new products.</a:t>
          </a:r>
        </a:p>
      </dsp:txBody>
      <dsp:txXfrm>
        <a:off x="2038962" y="2701481"/>
        <a:ext cx="1733203" cy="1661818"/>
      </dsp:txXfrm>
    </dsp:sp>
    <dsp:sp modelId="{476D5966-BB5B-4448-A90D-AC14208B2AFE}">
      <dsp:nvSpPr>
        <dsp:cNvPr id="0" name=""/>
        <dsp:cNvSpPr/>
      </dsp:nvSpPr>
      <dsp:spPr>
        <a:xfrm>
          <a:off x="4413450" y="1314918"/>
          <a:ext cx="1057253" cy="105725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6D5D1-5EAA-421C-8E01-80E1E79C2927}">
      <dsp:nvSpPr>
        <dsp:cNvPr id="0" name=""/>
        <dsp:cNvSpPr/>
      </dsp:nvSpPr>
      <dsp:spPr>
        <a:xfrm>
          <a:off x="4638767" y="1540235"/>
          <a:ext cx="606621" cy="606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82417-3E2E-4342-B412-8BF2574F9CB0}">
      <dsp:nvSpPr>
        <dsp:cNvPr id="0" name=""/>
        <dsp:cNvSpPr/>
      </dsp:nvSpPr>
      <dsp:spPr>
        <a:xfrm>
          <a:off x="4075476" y="2701481"/>
          <a:ext cx="1733203" cy="1661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Engine: Our Churn Prediction Model will act as an early-warning system, flagging high-value customers the moment their behavior changes, allowing us to intervene proactively and protect our most critical revenue source.</a:t>
          </a:r>
        </a:p>
      </dsp:txBody>
      <dsp:txXfrm>
        <a:off x="4075476" y="2701481"/>
        <a:ext cx="1733203" cy="16618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8D9ED-1FE9-4386-8758-4ED050D0F466}">
      <dsp:nvSpPr>
        <dsp:cNvPr id="0" name=""/>
        <dsp:cNvSpPr/>
      </dsp:nvSpPr>
      <dsp:spPr>
        <a:xfrm>
          <a:off x="0" y="693"/>
          <a:ext cx="5811128" cy="1621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EE4F0-A360-43EC-907F-716F1B6F5025}">
      <dsp:nvSpPr>
        <dsp:cNvPr id="0" name=""/>
        <dsp:cNvSpPr/>
      </dsp:nvSpPr>
      <dsp:spPr>
        <a:xfrm>
          <a:off x="490640" y="365632"/>
          <a:ext cx="892073" cy="892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B4A96-75A3-4EE7-95C5-9686EFBDC159}">
      <dsp:nvSpPr>
        <dsp:cNvPr id="0" name=""/>
        <dsp:cNvSpPr/>
      </dsp:nvSpPr>
      <dsp:spPr>
        <a:xfrm>
          <a:off x="1873354" y="693"/>
          <a:ext cx="3937773" cy="1621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57" tIns="171657" rIns="171657" bIns="17165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Target: Our “At-Risk” &amp; “Cannot Lose” segments, representing over $1.1 million in vulnerable revenue.</a:t>
          </a:r>
        </a:p>
      </dsp:txBody>
      <dsp:txXfrm>
        <a:off x="1873354" y="693"/>
        <a:ext cx="3937773" cy="1621952"/>
      </dsp:txXfrm>
    </dsp:sp>
    <dsp:sp modelId="{1F090BAF-60C3-4066-BC96-85A8A3BECB22}">
      <dsp:nvSpPr>
        <dsp:cNvPr id="0" name=""/>
        <dsp:cNvSpPr/>
      </dsp:nvSpPr>
      <dsp:spPr>
        <a:xfrm>
          <a:off x="0" y="2028133"/>
          <a:ext cx="5811128" cy="1621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1A879-B864-47C2-B2AD-5E5850023F1F}">
      <dsp:nvSpPr>
        <dsp:cNvPr id="0" name=""/>
        <dsp:cNvSpPr/>
      </dsp:nvSpPr>
      <dsp:spPr>
        <a:xfrm>
          <a:off x="490640" y="2393072"/>
          <a:ext cx="892073" cy="892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F751E-12C7-4D4B-B58E-219E96C2EBB0}">
      <dsp:nvSpPr>
        <dsp:cNvPr id="0" name=""/>
        <dsp:cNvSpPr/>
      </dsp:nvSpPr>
      <dsp:spPr>
        <a:xfrm>
          <a:off x="1873354" y="2028133"/>
          <a:ext cx="3937773" cy="1621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57" tIns="171657" rIns="171657" bIns="17165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Action: Deploy automated, data driven re-engagement campaigns triggered by increasing Recency scores.</a:t>
          </a:r>
        </a:p>
      </dsp:txBody>
      <dsp:txXfrm>
        <a:off x="1873354" y="2028133"/>
        <a:ext cx="3937773" cy="1621952"/>
      </dsp:txXfrm>
    </dsp:sp>
    <dsp:sp modelId="{71DB165D-2FE2-4763-9E31-BE951FBCF761}">
      <dsp:nvSpPr>
        <dsp:cNvPr id="0" name=""/>
        <dsp:cNvSpPr/>
      </dsp:nvSpPr>
      <dsp:spPr>
        <a:xfrm>
          <a:off x="0" y="4055573"/>
          <a:ext cx="5811128" cy="1621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9C0AA-3D34-49E5-BFF1-D5D45559C965}">
      <dsp:nvSpPr>
        <dsp:cNvPr id="0" name=""/>
        <dsp:cNvSpPr/>
      </dsp:nvSpPr>
      <dsp:spPr>
        <a:xfrm>
          <a:off x="490640" y="4420512"/>
          <a:ext cx="892073" cy="892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8646F-DC7F-41D4-9A2A-7FF0E00C7D47}">
      <dsp:nvSpPr>
        <dsp:cNvPr id="0" name=""/>
        <dsp:cNvSpPr/>
      </dsp:nvSpPr>
      <dsp:spPr>
        <a:xfrm>
          <a:off x="1873354" y="4055573"/>
          <a:ext cx="3937773" cy="1621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657" tIns="171657" rIns="171657" bIns="171657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Insight: Our analysis revealed that Purchase Frequency is a key driver of value. These campaigns will focus on incentivizing the next purchase to pull customers back into an active buying cycle.</a:t>
          </a:r>
        </a:p>
      </dsp:txBody>
      <dsp:txXfrm>
        <a:off x="1873354" y="4055573"/>
        <a:ext cx="3937773" cy="16219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A112C-1436-C94B-83FE-79C8A1C1FFAE}">
      <dsp:nvSpPr>
        <dsp:cNvPr id="0" name=""/>
        <dsp:cNvSpPr/>
      </dsp:nvSpPr>
      <dsp:spPr>
        <a:xfrm>
          <a:off x="1134" y="902823"/>
          <a:ext cx="2420357" cy="145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Target: Our “New” &amp; “Promising”</a:t>
          </a:r>
        </a:p>
      </dsp:txBody>
      <dsp:txXfrm>
        <a:off x="43668" y="945357"/>
        <a:ext cx="2335289" cy="1367146"/>
      </dsp:txXfrm>
    </dsp:sp>
    <dsp:sp modelId="{F2FF3EBB-5307-3E4C-9C13-8DD5AEDBA77E}">
      <dsp:nvSpPr>
        <dsp:cNvPr id="0" name=""/>
        <dsp:cNvSpPr/>
      </dsp:nvSpPr>
      <dsp:spPr>
        <a:xfrm>
          <a:off x="2634483" y="1328806"/>
          <a:ext cx="513115" cy="60024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634483" y="1448856"/>
        <a:ext cx="359181" cy="360148"/>
      </dsp:txXfrm>
    </dsp:sp>
    <dsp:sp modelId="{6507D473-4225-CC4F-855B-D8A2050BDC00}">
      <dsp:nvSpPr>
        <dsp:cNvPr id="0" name=""/>
        <dsp:cNvSpPr/>
      </dsp:nvSpPr>
      <dsp:spPr>
        <a:xfrm>
          <a:off x="3389635" y="902823"/>
          <a:ext cx="2420357" cy="145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Action: Implement a “Welcome Journey” email series that is laser-focused on one single goal: securing the second purchase.</a:t>
          </a:r>
        </a:p>
      </dsp:txBody>
      <dsp:txXfrm>
        <a:off x="3432169" y="945357"/>
        <a:ext cx="2335289" cy="1367146"/>
      </dsp:txXfrm>
    </dsp:sp>
    <dsp:sp modelId="{567717CB-CE86-BB4B-B9F1-3C7E3201DBBA}">
      <dsp:nvSpPr>
        <dsp:cNvPr id="0" name=""/>
        <dsp:cNvSpPr/>
      </dsp:nvSpPr>
      <dsp:spPr>
        <a:xfrm rot="5400000">
          <a:off x="4343256" y="2524463"/>
          <a:ext cx="513115" cy="60024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419740" y="2568029"/>
        <a:ext cx="360148" cy="359181"/>
      </dsp:txXfrm>
    </dsp:sp>
    <dsp:sp modelId="{A190F3B4-30A4-C746-B58E-EA4A80B5C025}">
      <dsp:nvSpPr>
        <dsp:cNvPr id="0" name=""/>
        <dsp:cNvSpPr/>
      </dsp:nvSpPr>
      <dsp:spPr>
        <a:xfrm>
          <a:off x="3389635" y="3323181"/>
          <a:ext cx="2420357" cy="145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Insight: Our CLV model proved that a new customer’s future value is $0 until they make a second purchase. This is the highest-leverage point in the entire customer lifecycle to create a long-term, valuable relationship.</a:t>
          </a:r>
        </a:p>
      </dsp:txBody>
      <dsp:txXfrm>
        <a:off x="3432169" y="3365715"/>
        <a:ext cx="2335289" cy="13671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0D922-1D08-5440-BA20-BDD017B4F088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48C98-ED86-264B-8610-01FDF65CE1B5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Action: Fully deploy the Churn Prediction Model into our CRM, providing the marketing team with a daily, prioritized list of at-risk customers.</a:t>
          </a:r>
        </a:p>
      </dsp:txBody>
      <dsp:txXfrm>
        <a:off x="0" y="2700"/>
        <a:ext cx="6291714" cy="1841777"/>
      </dsp:txXfrm>
    </dsp:sp>
    <dsp:sp modelId="{FB296F97-06DF-D741-A028-6F34F2368C10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B0806-38DD-2746-86ED-3308F1FD0AA8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Goal: Reduce churn within our “Champion” segment by a target of 10%</a:t>
          </a:r>
        </a:p>
      </dsp:txBody>
      <dsp:txXfrm>
        <a:off x="0" y="1844478"/>
        <a:ext cx="6291714" cy="1841777"/>
      </dsp:txXfrm>
    </dsp:sp>
    <dsp:sp modelId="{867762A0-53E9-DA43-9F8B-FCFECFF15945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9B925-203E-2E4C-9BE7-8ACA8973116D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ROI: Protecting our most valuable segment has an exponential impact on profitability.</a:t>
          </a:r>
        </a:p>
      </dsp:txBody>
      <dsp:txXfrm>
        <a:off x="0" y="3686256"/>
        <a:ext cx="6291714" cy="18417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F2B4D-9645-4FBD-8A6B-4171687F2B8B}">
      <dsp:nvSpPr>
        <dsp:cNvPr id="0" name=""/>
        <dsp:cNvSpPr/>
      </dsp:nvSpPr>
      <dsp:spPr>
        <a:xfrm>
          <a:off x="0" y="67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E074E-46DC-433B-B0CA-7C586EA5043A}">
      <dsp:nvSpPr>
        <dsp:cNvPr id="0" name=""/>
        <dsp:cNvSpPr/>
      </dsp:nvSpPr>
      <dsp:spPr>
        <a:xfrm>
          <a:off x="477896" y="356135"/>
          <a:ext cx="868903" cy="868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287CC-CA72-4110-A065-6733B9C0426D}">
      <dsp:nvSpPr>
        <dsp:cNvPr id="0" name=""/>
        <dsp:cNvSpPr/>
      </dsp:nvSpPr>
      <dsp:spPr>
        <a:xfrm>
          <a:off x="1824696" y="67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Action: Productize the Market Basket Analysis rules into a live recommendation engine on our website.</a:t>
          </a:r>
        </a:p>
      </dsp:txBody>
      <dsp:txXfrm>
        <a:off x="1824696" y="675"/>
        <a:ext cx="4467017" cy="1579824"/>
      </dsp:txXfrm>
    </dsp:sp>
    <dsp:sp modelId="{6DB129A7-1EA4-48B6-88B9-B1F243B540E1}">
      <dsp:nvSpPr>
        <dsp:cNvPr id="0" name=""/>
        <dsp:cNvSpPr/>
      </dsp:nvSpPr>
      <dsp:spPr>
        <a:xfrm>
          <a:off x="0" y="197545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DE313-9A55-4938-8301-D4AFA552DE22}">
      <dsp:nvSpPr>
        <dsp:cNvPr id="0" name=""/>
        <dsp:cNvSpPr/>
      </dsp:nvSpPr>
      <dsp:spPr>
        <a:xfrm>
          <a:off x="477896" y="2330915"/>
          <a:ext cx="868903" cy="868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799D0-EC42-4F4F-9C71-F72E993F87CB}">
      <dsp:nvSpPr>
        <dsp:cNvPr id="0" name=""/>
        <dsp:cNvSpPr/>
      </dsp:nvSpPr>
      <dsp:spPr>
        <a:xfrm>
          <a:off x="1824696" y="197545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Goal: Increase the average order value by a target of 5% through intelligent cross-selling.</a:t>
          </a:r>
        </a:p>
      </dsp:txBody>
      <dsp:txXfrm>
        <a:off x="1824696" y="1975455"/>
        <a:ext cx="4467017" cy="1579824"/>
      </dsp:txXfrm>
    </dsp:sp>
    <dsp:sp modelId="{20926939-0D51-4A49-A3C1-0026BAD374A1}">
      <dsp:nvSpPr>
        <dsp:cNvPr id="0" name=""/>
        <dsp:cNvSpPr/>
      </dsp:nvSpPr>
      <dsp:spPr>
        <a:xfrm>
          <a:off x="0" y="3950235"/>
          <a:ext cx="6291714" cy="15798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4602A-8C8C-4DCB-A0BE-AC4B92000813}">
      <dsp:nvSpPr>
        <dsp:cNvPr id="0" name=""/>
        <dsp:cNvSpPr/>
      </dsp:nvSpPr>
      <dsp:spPr>
        <a:xfrm>
          <a:off x="477896" y="4305696"/>
          <a:ext cx="868903" cy="868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B5F9B-2C8A-4453-9899-2B17E4A47752}">
      <dsp:nvSpPr>
        <dsp:cNvPr id="0" name=""/>
        <dsp:cNvSpPr/>
      </dsp:nvSpPr>
      <dsp:spPr>
        <a:xfrm>
          <a:off x="1824696" y="3950235"/>
          <a:ext cx="4467017" cy="157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198" tIns="167198" rIns="167198" bIns="16719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ROI: Every increase in basket size provides immediate, incremental revenue.</a:t>
          </a:r>
        </a:p>
      </dsp:txBody>
      <dsp:txXfrm>
        <a:off x="1824696" y="3950235"/>
        <a:ext cx="4467017" cy="157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4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31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4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4A912-B586-8C49-BEAB-2CEDE4072B24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191E0-94D2-3743-AE02-86A684A0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E5673DF5-27C1-EF1C-D4DE-8E16C5ED6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7AB7A-8F8C-22D3-04EA-AEA94E960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Building a Customer Intelligence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F9259-68AF-9E56-592D-EF57F3623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sz="1500">
                <a:solidFill>
                  <a:srgbClr val="FFFFFF"/>
                </a:solidFill>
              </a:rPr>
              <a:t>A Data-Driven Framework for Segmentation, Churn Prediction, and Growth</a:t>
            </a:r>
          </a:p>
          <a:p>
            <a:pPr algn="l"/>
            <a:endParaRPr lang="en-US" sz="1500">
              <a:solidFill>
                <a:srgbClr val="FFFFFF"/>
              </a:solidFill>
            </a:endParaRPr>
          </a:p>
          <a:p>
            <a:pPr algn="l"/>
            <a:r>
              <a:rPr lang="en-US" sz="1500">
                <a:solidFill>
                  <a:srgbClr val="FFFFFF"/>
                </a:solidFill>
              </a:rPr>
              <a:t>Deeason Sitaula</a:t>
            </a:r>
          </a:p>
          <a:p>
            <a:pPr algn="l"/>
            <a:r>
              <a:rPr lang="en-US" sz="1500">
                <a:solidFill>
                  <a:srgbClr val="FFFFFF"/>
                </a:solidFill>
              </a:rPr>
              <a:t>July 20, 2025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DA9FA-EA22-6EFC-7408-3AC1C254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Finding 3: Proactively Predicting Churn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FB8E-71DD-C00F-C458-F5DC470A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We can now identify customers who are likely to stop buying with 96% accuracy.</a:t>
            </a:r>
          </a:p>
          <a:p>
            <a:r>
              <a:rPr lang="en-US" sz="2200"/>
              <a:t>We catch nearly all at-risk  customers (98% detection rate)</a:t>
            </a:r>
          </a:p>
          <a:p>
            <a:r>
              <a:rPr lang="en-US" sz="2200"/>
              <a:t>Our model is smart: it avoids false alarms, with 92% precison.</a:t>
            </a:r>
          </a:p>
          <a:p>
            <a:r>
              <a:rPr lang="en-US" sz="2200"/>
              <a:t>Key Insight: The longer a customer goes without buying, the more likely they are to churn.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C7AE40CC-D969-1B3E-505D-EAF14819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583997"/>
            <a:ext cx="4014216" cy="2920341"/>
          </a:xfrm>
          <a:prstGeom prst="rect">
            <a:avLst/>
          </a:prstGeom>
        </p:spPr>
      </p:pic>
      <p:pic>
        <p:nvPicPr>
          <p:cNvPr id="7" name="Picture 6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9AA2F6CF-B6A2-382C-8925-23870F02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358154"/>
            <a:ext cx="3995928" cy="16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777F0-3F66-F816-46F3-A37D5D4E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Finding 4: The Hidden Cross-Sell Opportunity	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BD90-950E-7B5A-7FE0-A1FEDF335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/>
              <a:t>Customers often buy certain items together not by chance, but by pattern.</a:t>
            </a:r>
          </a:p>
          <a:p>
            <a:pPr marL="0" indent="0">
              <a:buNone/>
            </a:pPr>
            <a:r>
              <a:rPr lang="en-US" sz="2000"/>
              <a:t>Insight: Some product pairs are 50-56x more likely to be purchase together.</a:t>
            </a:r>
          </a:p>
          <a:p>
            <a:pPr marL="0" indent="0">
              <a:buNone/>
            </a:pPr>
            <a:r>
              <a:rPr lang="en-US" sz="2000"/>
              <a:t>Opportunity:</a:t>
            </a:r>
          </a:p>
          <a:p>
            <a:r>
              <a:rPr lang="en-US" sz="2000"/>
              <a:t>Suggest related items in cart and checkout.</a:t>
            </a:r>
          </a:p>
          <a:p>
            <a:r>
              <a:rPr lang="en-US" sz="2000"/>
              <a:t>Create bundles to increase average order size.</a:t>
            </a:r>
          </a:p>
          <a:p>
            <a:r>
              <a:rPr lang="en-US" sz="2000"/>
              <a:t>Send follow-up emails with matching product recommendations</a:t>
            </a:r>
          </a:p>
          <a:p>
            <a:pPr marL="0" indent="0">
              <a:buNone/>
            </a:pPr>
            <a:r>
              <a:rPr lang="en-US" sz="2000"/>
              <a:t>Impact: Drives higher revenue through smarter cross-selling</a:t>
            </a:r>
          </a:p>
          <a:p>
            <a:endParaRPr lang="en-US" sz="2000"/>
          </a:p>
        </p:txBody>
      </p:sp>
      <p:pic>
        <p:nvPicPr>
          <p:cNvPr id="7" name="Picture 6" descr="A diagram of a product pairing&#10;&#10;AI-generated content may be incorrect.">
            <a:extLst>
              <a:ext uri="{FF2B5EF4-FFF2-40B4-BE49-F238E27FC236}">
                <a16:creationId xmlns:a16="http://schemas.microsoft.com/office/drawing/2014/main" id="{53694F36-704F-5B83-88F3-8F2343F2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00" r="4767" b="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359D4-C0FE-3740-C823-EA33C6C8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Action Plan: Three Levers for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9EC0-DCBF-52B0-FD1A-CD54DAB01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3-Part Strategy to Systematically Increase Customer Lifetime Value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88378DF2-89C4-1B71-FC9B-200C51F9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25781-B736-F138-F18B-67817821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1.Protect the Core: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6AE537-0574-C6CF-4294-33B234673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417724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9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70171-A4A9-20B7-6BF2-FE0C8245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2. Recover At-Risk Revenue: The “Win-Back” Engine</a:t>
            </a:r>
            <a:br>
              <a:rPr lang="en-US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66C230-C885-1F94-65BD-1257FF53C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340751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2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E1FD3-46F5-699A-4CC7-1A6D796A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3. Activate New Customer: The “Second Purchase” Accelerator</a:t>
            </a:r>
            <a:br>
              <a:rPr lang="en-US" sz="2600">
                <a:solidFill>
                  <a:srgbClr val="FFFFFF"/>
                </a:solidFill>
              </a:rPr>
            </a:br>
            <a:endParaRPr lang="en-US" sz="26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150746-CD6A-CF77-9F1E-22B083861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864604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14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the road">
            <a:extLst>
              <a:ext uri="{FF2B5EF4-FFF2-40B4-BE49-F238E27FC236}">
                <a16:creationId xmlns:a16="http://schemas.microsoft.com/office/drawing/2014/main" id="{D78E6BDA-E561-F555-2E51-F69EC1B39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E3D65-FCB5-3260-E587-C21EEBD4F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 &amp; Activation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314F9-7863-56DA-84E3-3B018249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Proposed Activation Roadmap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0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3A912-AA79-608B-D875-D6C6AD5C7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Phase 1: Quick Maps (Q3)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C0AE5-F1F7-344D-DDDF-DF52304CA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Action: A/B test the “Second Purchase” welcome campaign.</a:t>
            </a:r>
          </a:p>
          <a:p>
            <a:pPr marL="0" indent="0">
              <a:buNone/>
            </a:pPr>
            <a:r>
              <a:rPr lang="en-US" dirty="0"/>
              <a:t>Goal: Increase the new customer conversion rate by a target of 15%.</a:t>
            </a:r>
          </a:p>
          <a:p>
            <a:pPr marL="0" indent="0">
              <a:buNone/>
            </a:pPr>
            <a:r>
              <a:rPr lang="en-US" dirty="0"/>
              <a:t>ROI: Every new customer converted into a repeat purchaser has a predictable, non-zero CLV, directly impacting long-term revenue.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0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477B8-2D06-EB73-3D29-F05E0A6E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Phase 2:  Scale &amp; Automate (Q4 )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BBD0B1-2DA5-1206-AC2B-5BDC09812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5118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02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A72EB-74A9-13CA-6C38-871215A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Phase 3: Personalize at Scale (Q1)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501CFC-6D52-83EC-14FF-05C13AC0B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11866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951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F99D3-9EAE-1C57-5EE8-4E28B577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Challenge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12BDD0-34DE-BD85-A9C6-D8829511F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99181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11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313C7-E4F6-F249-DBEB-3DFEA32C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Solution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BBA5-662F-C00C-1B60-01791819A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/>
              <a:t>We built an end-to-end data science pipeline to segment customers, predict churn, forecast customer lifetime value (CLV) and uncover high-impact cross-sell opportunities.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/>
              <a:t>Key insights:</a:t>
            </a:r>
          </a:p>
          <a:p>
            <a:r>
              <a:rPr lang="en-US" sz="2600"/>
              <a:t>A small group of “Champions” customers drive 75%+ of revenue.</a:t>
            </a:r>
          </a:p>
          <a:p>
            <a:r>
              <a:rPr lang="en-US" sz="2600"/>
              <a:t>First-to-second purchase is the most critical conversion point in the customer journey.</a:t>
            </a:r>
          </a:p>
          <a:p>
            <a:r>
              <a:rPr lang="en-US" sz="2600"/>
              <a:t>Purchase frequency and product bundling are powerful levers for retention and revenue growth.</a:t>
            </a:r>
          </a:p>
        </p:txBody>
      </p:sp>
    </p:spTree>
    <p:extLst>
      <p:ext uri="{BB962C8B-B14F-4D97-AF65-F5344CB8AC3E}">
        <p14:creationId xmlns:p14="http://schemas.microsoft.com/office/powerpoint/2010/main" val="384223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FACF1-0B9A-50DF-B23C-F1F15560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Top Recommendations: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C58C80-C346-EF00-A186-0FFCE10F3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353237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631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7F019-3461-3348-AA09-3165640F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The Business at a Glance (Key EDA Findings)</a:t>
            </a:r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D4E6620-E733-4380-5619-EBE5D308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602240"/>
            <a:ext cx="3532036" cy="1209722"/>
          </a:xfrm>
          <a:prstGeom prst="rect">
            <a:avLst/>
          </a:prstGeom>
        </p:spPr>
      </p:pic>
      <p:sp>
        <p:nvSpPr>
          <p:cNvPr id="73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F699D-4213-8788-A096-8D4371399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/>
              <a:t>B2B Wholesaler</a:t>
            </a:r>
          </a:p>
          <a:p>
            <a:r>
              <a:rPr lang="en-US" sz="2200"/>
              <a:t>Sales Trends: Peak in November, Activity During Business Hours</a:t>
            </a:r>
          </a:p>
          <a:p>
            <a:r>
              <a:rPr lang="en-US" sz="2200"/>
              <a:t>23% of products drive 80% of revenue</a:t>
            </a:r>
          </a:p>
          <a:p>
            <a:endParaRPr lang="en-US" sz="2200"/>
          </a:p>
        </p:txBody>
      </p:sp>
      <p:pic>
        <p:nvPicPr>
          <p:cNvPr id="5" name="Picture 4" descr="A graph showing a line of sales&#10;&#10;AI-generated content may be incorrect.">
            <a:extLst>
              <a:ext uri="{FF2B5EF4-FFF2-40B4-BE49-F238E27FC236}">
                <a16:creationId xmlns:a16="http://schemas.microsoft.com/office/drawing/2014/main" id="{A6DFE9F0-44DC-8068-6B01-565254B85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36" y="2368206"/>
            <a:ext cx="3530309" cy="1773980"/>
          </a:xfrm>
          <a:prstGeom prst="rect">
            <a:avLst/>
          </a:prstGeom>
        </p:spPr>
      </p:pic>
      <p:pic>
        <p:nvPicPr>
          <p:cNvPr id="9" name="Picture 8" descr="A graph with a red line&#10;&#10;AI-generated content may be incorrect.">
            <a:extLst>
              <a:ext uri="{FF2B5EF4-FFF2-40B4-BE49-F238E27FC236}">
                <a16:creationId xmlns:a16="http://schemas.microsoft.com/office/drawing/2014/main" id="{1791102E-3590-D94B-7881-FB3CF9F72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136" y="4522210"/>
            <a:ext cx="3530309" cy="15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E9AC0-624F-9BE5-78D4-AD05A444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Approach: A 6-Phase Analytical Framework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A004-0802-77DE-B8C6-71FC6534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44" r="24340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B214716-A1E8-5439-9D1A-145840155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767896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357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C8DE3C-2EBF-B0CB-1F8D-43E7B94AF3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1869A-E112-AA3E-DB4B-4E9F9C35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Validating Our Insights with Statistical Rigor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062FD2-C2C5-4094-5B23-5D5CE5488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581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524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19D5D-2933-8067-C593-B46C11D8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Finding 1: Defining Our Customer Segments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C975-E08D-E6C9-5291-9E106A76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Not all Customers Are Created Equal.</a:t>
            </a:r>
          </a:p>
          <a:p>
            <a:r>
              <a:rPr lang="en-US" sz="2200"/>
              <a:t>Segmented into 10 groups using region-aware RFM.</a:t>
            </a:r>
          </a:p>
          <a:p>
            <a:r>
              <a:rPr lang="en-US" sz="2200"/>
              <a:t>Key segments: Champions(best), Hibernating (inactive)</a:t>
            </a:r>
          </a:p>
        </p:txBody>
      </p:sp>
      <p:pic>
        <p:nvPicPr>
          <p:cNvPr id="5" name="Picture 4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82307DE6-98BC-6565-C2F3-F2D03E46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83774"/>
            <a:ext cx="6903720" cy="40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8A9F6-42ED-8AA0-BEA8-D2204B6E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Finding 2: Predicting Future Value (CLV)	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AB4B-3437-27EA-D81D-2C7B267F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“Champions” Are Exponentially More Valuable to Our Future</a:t>
            </a:r>
          </a:p>
          <a:p>
            <a:r>
              <a:rPr lang="en-US" sz="2200"/>
              <a:t>Champions’ CLV: $4,781 vs Loyal: $1,987</a:t>
            </a:r>
          </a:p>
          <a:p>
            <a:r>
              <a:rPr lang="en-US" sz="2200"/>
              <a:t>New customers have $0 CLV until second purchase.</a:t>
            </a:r>
          </a:p>
          <a:p>
            <a:r>
              <a:rPr lang="en-US" sz="2200"/>
              <a:t>Second purchase = Key driver of long-term value.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CA3A8929-9384-E1FB-4604-61E3D704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6"/>
            <a:ext cx="6903720" cy="41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8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435</TotalTime>
  <Words>1027</Words>
  <Application>Microsoft Macintosh PowerPoint</Application>
  <PresentationFormat>Widescreen</PresentationFormat>
  <Paragraphs>89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2013 - 2022 Theme</vt:lpstr>
      <vt:lpstr>Building a Customer Intelligence  Engine</vt:lpstr>
      <vt:lpstr>The Challenge</vt:lpstr>
      <vt:lpstr>The Solution</vt:lpstr>
      <vt:lpstr>Top Recommendations:</vt:lpstr>
      <vt:lpstr>The Business at a Glance (Key EDA Findings)</vt:lpstr>
      <vt:lpstr>Approach: A 6-Phase Analytical Framework</vt:lpstr>
      <vt:lpstr>Validating Our Insights with Statistical Rigor</vt:lpstr>
      <vt:lpstr>Finding 1: Defining Our Customer Segments</vt:lpstr>
      <vt:lpstr>Finding 2: Predicting Future Value (CLV) </vt:lpstr>
      <vt:lpstr>Finding 3: Proactively Predicting Churn</vt:lpstr>
      <vt:lpstr>Finding 4: The Hidden Cross-Sell Opportunity </vt:lpstr>
      <vt:lpstr>The Action Plan: Three Levers for Growth</vt:lpstr>
      <vt:lpstr>1.Protect the Core:</vt:lpstr>
      <vt:lpstr>2. Recover At-Risk Revenue: The “Win-Back” Engine </vt:lpstr>
      <vt:lpstr>3. Activate New Customer: The “Second Purchase” Accelerator </vt:lpstr>
      <vt:lpstr>Conclusion &amp; Activation Roadmap</vt:lpstr>
      <vt:lpstr>Phase 1: Quick Maps (Q3)</vt:lpstr>
      <vt:lpstr>Phase 2:  Scale &amp; Automate (Q4 ) </vt:lpstr>
      <vt:lpstr>Phase 3: Personalize at Scale (Q1)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Deeason Sitaula</dc:creator>
  <cp:lastModifiedBy>Deeason Sitaula</cp:lastModifiedBy>
  <cp:revision>11</cp:revision>
  <dcterms:created xsi:type="dcterms:W3CDTF">2025-07-21T17:00:38Z</dcterms:created>
  <dcterms:modified xsi:type="dcterms:W3CDTF">2025-07-22T15:25:25Z</dcterms:modified>
</cp:coreProperties>
</file>